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889" r:id="rId1"/>
  </p:sldMasterIdLst>
  <p:notesMasterIdLst>
    <p:notesMasterId r:id="rId26"/>
  </p:notesMasterIdLst>
  <p:handoutMasterIdLst>
    <p:handoutMasterId r:id="rId27"/>
  </p:handoutMasterIdLst>
  <p:sldIdLst>
    <p:sldId id="1349" r:id="rId2"/>
    <p:sldId id="1381" r:id="rId3"/>
    <p:sldId id="1384" r:id="rId4"/>
    <p:sldId id="1377" r:id="rId5"/>
    <p:sldId id="1385" r:id="rId6"/>
    <p:sldId id="1386" r:id="rId7"/>
    <p:sldId id="1355" r:id="rId8"/>
    <p:sldId id="1356" r:id="rId9"/>
    <p:sldId id="1390" r:id="rId10"/>
    <p:sldId id="1391" r:id="rId11"/>
    <p:sldId id="1359" r:id="rId12"/>
    <p:sldId id="1360" r:id="rId13"/>
    <p:sldId id="1397" r:id="rId14"/>
    <p:sldId id="1361" r:id="rId15"/>
    <p:sldId id="1378" r:id="rId16"/>
    <p:sldId id="1362" r:id="rId17"/>
    <p:sldId id="1363" r:id="rId18"/>
    <p:sldId id="1364" r:id="rId19"/>
    <p:sldId id="1392" r:id="rId20"/>
    <p:sldId id="1366" r:id="rId21"/>
    <p:sldId id="1379" r:id="rId22"/>
    <p:sldId id="1393" r:id="rId23"/>
    <p:sldId id="1394" r:id="rId24"/>
    <p:sldId id="1396" r:id="rId25"/>
  </p:sldIdLst>
  <p:sldSz cx="12599988" cy="8640763"/>
  <p:notesSz cx="6724650" cy="98742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79191" algn="l" rtl="0" fontAlgn="base">
      <a:spcBef>
        <a:spcPct val="0"/>
      </a:spcBef>
      <a:spcAft>
        <a:spcPct val="0"/>
      </a:spcAft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58383" algn="l" rtl="0" fontAlgn="base">
      <a:spcBef>
        <a:spcPct val="0"/>
      </a:spcBef>
      <a:spcAft>
        <a:spcPct val="0"/>
      </a:spcAft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437574" algn="l" rtl="0" fontAlgn="base">
      <a:spcBef>
        <a:spcPct val="0"/>
      </a:spcBef>
      <a:spcAft>
        <a:spcPct val="0"/>
      </a:spcAft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916765" algn="l" rtl="0" fontAlgn="base">
      <a:spcBef>
        <a:spcPct val="0"/>
      </a:spcBef>
      <a:spcAft>
        <a:spcPct val="0"/>
      </a:spcAft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395957" algn="l" defTabSz="958383" rtl="0" eaLnBrk="1" latinLnBrk="0" hangingPunct="1"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875148" algn="l" defTabSz="958383" rtl="0" eaLnBrk="1" latinLnBrk="0" hangingPunct="1"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354339" algn="l" defTabSz="958383" rtl="0" eaLnBrk="1" latinLnBrk="0" hangingPunct="1"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833531" algn="l" defTabSz="958383" rtl="0" eaLnBrk="1" latinLnBrk="0" hangingPunct="1"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990" userDrawn="1">
          <p15:clr>
            <a:srgbClr val="A4A3A4"/>
          </p15:clr>
        </p15:guide>
        <p15:guide id="2" orient="horz" pos="1133" userDrawn="1">
          <p15:clr>
            <a:srgbClr val="A4A3A4"/>
          </p15:clr>
        </p15:guide>
        <p15:guide id="3" orient="horz" pos="4848" userDrawn="1">
          <p15:clr>
            <a:srgbClr val="A4A3A4"/>
          </p15:clr>
        </p15:guide>
        <p15:guide id="4" orient="horz" pos="436" userDrawn="1">
          <p15:clr>
            <a:srgbClr val="A4A3A4"/>
          </p15:clr>
        </p15:guide>
        <p15:guide id="5" orient="horz" pos="669" userDrawn="1">
          <p15:clr>
            <a:srgbClr val="A4A3A4"/>
          </p15:clr>
        </p15:guide>
        <p15:guide id="6" orient="horz" pos="1829" userDrawn="1">
          <p15:clr>
            <a:srgbClr val="A4A3A4"/>
          </p15:clr>
        </p15:guide>
        <p15:guide id="7" pos="229" userDrawn="1">
          <p15:clr>
            <a:srgbClr val="A4A3A4"/>
          </p15:clr>
        </p15:guide>
        <p15:guide id="8" pos="4673" userDrawn="1">
          <p15:clr>
            <a:srgbClr val="A4A3A4"/>
          </p15:clr>
        </p15:guide>
        <p15:guide id="9" pos="1626" userDrawn="1">
          <p15:clr>
            <a:srgbClr val="A4A3A4"/>
          </p15:clr>
        </p15:guide>
        <p15:guide id="10" pos="2799" userDrawn="1">
          <p15:clr>
            <a:srgbClr val="A4A3A4"/>
          </p15:clr>
        </p15:guide>
        <p15:guide id="11" pos="7720" userDrawn="1">
          <p15:clr>
            <a:srgbClr val="A4A3A4"/>
          </p15:clr>
        </p15:guide>
        <p15:guide id="12" pos="454" userDrawn="1">
          <p15:clr>
            <a:srgbClr val="A4A3A4"/>
          </p15:clr>
        </p15:guide>
        <p15:guide id="13" pos="929" userDrawn="1">
          <p15:clr>
            <a:srgbClr val="A4A3A4"/>
          </p15:clr>
        </p15:guide>
        <p15:guide id="14" pos="46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10">
          <p15:clr>
            <a:srgbClr val="A4A3A4"/>
          </p15:clr>
        </p15:guide>
        <p15:guide id="2" pos="2117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vova" initials="AL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E79"/>
    <a:srgbClr val="E7F5FE"/>
    <a:srgbClr val="00A1DE"/>
    <a:srgbClr val="FCD7B9"/>
    <a:srgbClr val="3C8A2E"/>
    <a:srgbClr val="72C7E7"/>
    <a:srgbClr val="F5750B"/>
    <a:srgbClr val="FFFFFF"/>
    <a:srgbClr val="0070C0"/>
    <a:srgbClr val="5757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00" autoAdjust="0"/>
    <p:restoredTop sz="87209" autoAdjust="0"/>
  </p:normalViewPr>
  <p:slideViewPr>
    <p:cSldViewPr snapToGrid="0" showGuides="1">
      <p:cViewPr>
        <p:scale>
          <a:sx n="99" d="100"/>
          <a:sy n="99" d="100"/>
        </p:scale>
        <p:origin x="-1194" y="-30"/>
      </p:cViewPr>
      <p:guideLst>
        <p:guide orient="horz" pos="2990"/>
        <p:guide orient="horz" pos="1133"/>
        <p:guide orient="horz" pos="4848"/>
        <p:guide orient="horz" pos="436"/>
        <p:guide orient="horz" pos="669"/>
        <p:guide orient="horz" pos="1829"/>
        <p:guide pos="229"/>
        <p:guide pos="4673"/>
        <p:guide pos="1626"/>
        <p:guide pos="2799"/>
        <p:guide pos="7720"/>
        <p:guide pos="454"/>
        <p:guide pos="929"/>
        <p:guide pos="46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howGuides="1">
      <p:cViewPr varScale="1">
        <p:scale>
          <a:sx n="53" d="100"/>
          <a:sy n="53" d="100"/>
        </p:scale>
        <p:origin x="-2580" y="-90"/>
      </p:cViewPr>
      <p:guideLst>
        <p:guide orient="horz" pos="3110"/>
        <p:guide pos="2117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D6E543-D1E5-49FA-8209-021D517975D8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37AB23B-13B0-4AE3-924E-BFAE5EAE00A9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xfrm>
          <a:off x="820383" y="2432605"/>
          <a:ext cx="1511084" cy="600908"/>
        </a:xfrm>
        <a:prstGeom prst="roundRect">
          <a:avLst>
            <a:gd name="adj" fmla="val 10000"/>
          </a:avLst>
        </a:prstGeom>
        <a:solidFill>
          <a:srgbClr val="1F4E79"/>
        </a:solidFill>
        <a:ln w="38100" cap="flat" cmpd="sng" algn="ctr">
          <a:solidFill>
            <a:sysClr val="window" lastClr="FFFFFF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ru-RU" sz="2300" dirty="0" smtClean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Заемщик</a:t>
          </a:r>
          <a:endParaRPr lang="ru-RU" sz="2300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gm:t>
    </dgm:pt>
    <dgm:pt modelId="{39F77678-62E8-4A19-A41A-E19A68EAA443}" type="parTrans" cxnId="{CF1C8B41-3EE3-49BA-87CA-7C17A5407209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DEF7991-DB3B-4EFB-B409-20A96B442569}" type="sibTrans" cxnId="{CF1C8B41-3EE3-49BA-87CA-7C17A5407209}">
      <dgm:prSet/>
      <dgm:spPr>
        <a:xfrm>
          <a:off x="1431323" y="1887774"/>
          <a:ext cx="1566254" cy="1566254"/>
        </a:xfrm>
        <a:prstGeom prst="leftCircularArrow">
          <a:avLst>
            <a:gd name="adj1" fmla="val 2877"/>
            <a:gd name="adj2" fmla="val 351808"/>
            <a:gd name="adj3" fmla="val 2127319"/>
            <a:gd name="adj4" fmla="val 9024489"/>
            <a:gd name="adj5" fmla="val 3357"/>
          </a:avLst>
        </a:prstGeom>
        <a:solidFill>
          <a:srgbClr val="1F497D">
            <a:lumMod val="40000"/>
            <a:lumOff val="60000"/>
          </a:srgbClr>
        </a:solidFill>
        <a:ln>
          <a:noFill/>
        </a:ln>
        <a:effectLst/>
      </dgm:spPr>
      <dgm:t>
        <a:bodyPr/>
        <a:lstStyle/>
        <a:p>
          <a:endParaRPr lang="ru-RU">
            <a:solidFill>
              <a:schemeClr val="tx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14BA6D-6E14-4C83-A785-B4FF1581D05E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xfrm>
          <a:off x="2701236" y="1030485"/>
          <a:ext cx="1511084" cy="600908"/>
        </a:xfrm>
        <a:prstGeom prst="roundRect">
          <a:avLst>
            <a:gd name="adj" fmla="val 10000"/>
          </a:avLst>
        </a:prstGeom>
        <a:solidFill>
          <a:srgbClr val="1F4E79"/>
        </a:solidFill>
        <a:ln w="38100" cap="flat" cmpd="sng" algn="ctr">
          <a:solidFill>
            <a:sysClr val="window" lastClr="FFFFFF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ru-RU" sz="2300" dirty="0" smtClean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Банк</a:t>
          </a:r>
          <a:endParaRPr lang="ru-RU" sz="2300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gm:t>
    </dgm:pt>
    <dgm:pt modelId="{331F2735-C458-4AA1-88E7-CD44B12E69A7}" type="parTrans" cxnId="{3CA67ACF-7279-4B62-AA0F-285F82224669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A2954C-5C74-4380-B53D-3134DFD2BD93}" type="sibTrans" cxnId="{3CA67ACF-7279-4B62-AA0F-285F82224669}">
      <dgm:prSet/>
      <dgm:spPr>
        <a:xfrm>
          <a:off x="3299270" y="559887"/>
          <a:ext cx="1764140" cy="1764140"/>
        </a:xfrm>
        <a:prstGeom prst="circularArrow">
          <a:avLst>
            <a:gd name="adj1" fmla="val 2555"/>
            <a:gd name="adj2" fmla="val 310003"/>
            <a:gd name="adj3" fmla="val 19514486"/>
            <a:gd name="adj4" fmla="val 12575511"/>
            <a:gd name="adj5" fmla="val 2980"/>
          </a:avLst>
        </a:prstGeom>
        <a:solidFill>
          <a:srgbClr val="1F497D">
            <a:lumMod val="40000"/>
            <a:lumOff val="60000"/>
          </a:srgbClr>
        </a:solidFill>
        <a:ln>
          <a:noFill/>
        </a:ln>
        <a:effectLst/>
      </dgm:spPr>
      <dgm:t>
        <a:bodyPr/>
        <a:lstStyle/>
        <a:p>
          <a:endParaRPr lang="ru-RU">
            <a:solidFill>
              <a:schemeClr val="tx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11B4F7-8BC9-47D7-9642-A633630B2A46}">
      <dgm:prSet phldrT="[Текст]" custT="1"/>
      <dgm:spPr>
        <a:xfrm>
          <a:off x="2404636" y="1330940"/>
          <a:ext cx="1633331" cy="1402119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E79"/>
          </a:solidFill>
          <a:prstDash val="solid"/>
        </a:ln>
        <a:effectLst/>
      </dgm:spPr>
      <dgm:t>
        <a:bodyPr/>
        <a:lstStyle/>
        <a:p>
          <a:r>
            <a:rPr lang="ru-RU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Принимает решение о предоставлении кредита</a:t>
          </a:r>
          <a:endParaRPr lang="ru-RU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gm:t>
    </dgm:pt>
    <dgm:pt modelId="{8D5408A1-1638-4F9F-AA8B-CC4D59B50ACA}" type="parTrans" cxnId="{9B38B6DE-04C6-4C12-ADCE-BBE11D2B3F4C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C37A6F-9EFF-487C-B57D-353931C1D383}" type="sibTrans" cxnId="{9B38B6DE-04C6-4C12-ADCE-BBE11D2B3F4C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A94C8C-63E7-4819-9483-BDD6924D3746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xfrm>
          <a:off x="4584915" y="2432605"/>
          <a:ext cx="1511084" cy="600908"/>
        </a:xfrm>
        <a:prstGeom prst="roundRect">
          <a:avLst>
            <a:gd name="adj" fmla="val 10000"/>
          </a:avLst>
        </a:prstGeom>
        <a:solidFill>
          <a:srgbClr val="1F4E79"/>
        </a:solidFill>
        <a:ln w="38100" cap="flat" cmpd="sng" algn="ctr">
          <a:solidFill>
            <a:sysClr val="window" lastClr="FFFFFF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ru-RU" sz="2300" dirty="0" smtClean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Корпорация</a:t>
          </a:r>
          <a:endParaRPr lang="ru-RU" sz="2300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gm:t>
    </dgm:pt>
    <dgm:pt modelId="{4F14D56A-292C-4BF3-8983-5BC9A05A7FFB}" type="parTrans" cxnId="{16AAB086-F2EE-4519-8B56-87BEF348903A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C901A8-7DD6-4DD3-B25E-FEE59C9B66D4}" type="sibTrans" cxnId="{16AAB086-F2EE-4519-8B56-87BEF348903A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8884EC-BED0-4A5D-9FB1-F77856440A7A}">
      <dgm:prSet phldrT="[Текст]" custT="1"/>
      <dgm:spPr>
        <a:xfrm>
          <a:off x="2404636" y="1330940"/>
          <a:ext cx="1633331" cy="1402119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E79"/>
          </a:solidFill>
          <a:prstDash val="solid"/>
        </a:ln>
        <a:effectLst/>
      </dgm:spPr>
      <dgm:t>
        <a:bodyPr/>
        <a:lstStyle/>
        <a:p>
          <a:r>
            <a:rPr lang="ru-RU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Направляет пакет документов Клиента в Корпорацию для получения гарантии</a:t>
          </a:r>
          <a:endParaRPr lang="ru-RU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gm:t>
    </dgm:pt>
    <dgm:pt modelId="{27D65953-E682-4B97-ACB4-A58EB1A1359A}" type="parTrans" cxnId="{023C0A92-B3C0-45B9-8C86-AB829527B4BC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4FD3ACB-92D8-44FF-B568-32BD884EDF42}" type="sibTrans" cxnId="{023C0A92-B3C0-45B9-8C86-AB829527B4BC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0526FAA-63B2-4ADE-AAB0-F298E6F23F64}">
      <dgm:prSet phldrT="[Текст]"/>
      <dgm:spPr>
        <a:xfrm>
          <a:off x="515375" y="1330940"/>
          <a:ext cx="1605196" cy="1402119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E79"/>
          </a:solidFill>
          <a:prstDash val="solid"/>
        </a:ln>
        <a:effectLst/>
      </dgm:spPr>
      <dgm:t>
        <a:bodyPr/>
        <a:lstStyle/>
        <a:p>
          <a:endParaRPr lang="ru-RU" sz="15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gm:t>
    </dgm:pt>
    <dgm:pt modelId="{003CB98F-C436-430F-8E2B-DFED7A3DE3CA}" type="parTrans" cxnId="{F3B1C539-6EB3-49AC-9439-6E0ACBED773E}">
      <dgm:prSet/>
      <dgm:spPr/>
      <dgm:t>
        <a:bodyPr/>
        <a:lstStyle/>
        <a:p>
          <a:endParaRPr lang="ru-RU"/>
        </a:p>
      </dgm:t>
    </dgm:pt>
    <dgm:pt modelId="{05924E85-815B-4F4E-9231-7F0B8C8D17BB}" type="sibTrans" cxnId="{F3B1C539-6EB3-49AC-9439-6E0ACBED773E}">
      <dgm:prSet/>
      <dgm:spPr/>
      <dgm:t>
        <a:bodyPr/>
        <a:lstStyle/>
        <a:p>
          <a:endParaRPr lang="ru-RU"/>
        </a:p>
      </dgm:t>
    </dgm:pt>
    <dgm:pt modelId="{D9C4D902-BD1F-4A38-B8A5-AB2B58925766}">
      <dgm:prSet phldrT="[Текст]" custT="1"/>
      <dgm:spPr>
        <a:xfrm>
          <a:off x="515375" y="1330940"/>
          <a:ext cx="1605196" cy="1402119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E79"/>
          </a:solidFill>
          <a:prstDash val="solid"/>
        </a:ln>
        <a:effectLst/>
      </dgm:spPr>
      <dgm:t>
        <a:bodyPr/>
        <a:lstStyle/>
        <a:p>
          <a:r>
            <a:rPr lang="ru-RU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Обращается в Банк с заявкой на получение кредита</a:t>
          </a:r>
          <a:endParaRPr lang="ru-RU" sz="15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gm:t>
    </dgm:pt>
    <dgm:pt modelId="{6FA57C59-A309-4D0D-88DF-DC1A1B0F2401}" type="parTrans" cxnId="{198CF78B-BDB6-469D-B9D7-589B4394544F}">
      <dgm:prSet/>
      <dgm:spPr/>
      <dgm:t>
        <a:bodyPr/>
        <a:lstStyle/>
        <a:p>
          <a:endParaRPr lang="ru-RU"/>
        </a:p>
      </dgm:t>
    </dgm:pt>
    <dgm:pt modelId="{BB764740-97CF-4534-BF55-6E66EE5E3312}" type="sibTrans" cxnId="{198CF78B-BDB6-469D-B9D7-589B4394544F}">
      <dgm:prSet/>
      <dgm:spPr/>
      <dgm:t>
        <a:bodyPr/>
        <a:lstStyle/>
        <a:p>
          <a:endParaRPr lang="ru-RU"/>
        </a:p>
      </dgm:t>
    </dgm:pt>
    <dgm:pt modelId="{63B2E526-0BFE-4FA5-A8D7-298406FAE965}">
      <dgm:prSet phldrT="[Текст]"/>
      <dgm:spPr>
        <a:xfrm>
          <a:off x="4345092" y="1330940"/>
          <a:ext cx="1480503" cy="1402119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E79"/>
          </a:solidFill>
          <a:prstDash val="solid"/>
        </a:ln>
        <a:effectLst/>
      </dgm:spPr>
      <dgm:t>
        <a:bodyPr/>
        <a:lstStyle/>
        <a:p>
          <a:endParaRPr lang="ru-RU" sz="17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57A5F5D4-98C2-4C16-9F39-F6287D891ABE}" type="parTrans" cxnId="{15E9255D-F264-4FF3-A457-4FE4DFA7BC18}">
      <dgm:prSet/>
      <dgm:spPr/>
      <dgm:t>
        <a:bodyPr/>
        <a:lstStyle/>
        <a:p>
          <a:endParaRPr lang="ru-RU"/>
        </a:p>
      </dgm:t>
    </dgm:pt>
    <dgm:pt modelId="{1E4685F7-B719-48A5-8C55-EDBA33AD99D6}" type="sibTrans" cxnId="{15E9255D-F264-4FF3-A457-4FE4DFA7BC18}">
      <dgm:prSet/>
      <dgm:spPr/>
      <dgm:t>
        <a:bodyPr/>
        <a:lstStyle/>
        <a:p>
          <a:endParaRPr lang="ru-RU"/>
        </a:p>
      </dgm:t>
    </dgm:pt>
    <dgm:pt modelId="{01D23FA9-EC24-4459-84B6-F0EA42D78154}">
      <dgm:prSet phldrT="[Текст]" custT="1"/>
      <dgm:spPr>
        <a:xfrm>
          <a:off x="4345092" y="1330940"/>
          <a:ext cx="1480503" cy="1402119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E79"/>
          </a:solidFill>
          <a:prstDash val="solid"/>
        </a:ln>
        <a:effectLst/>
      </dgm:spPr>
      <dgm:t>
        <a:bodyPr/>
        <a:lstStyle/>
        <a:p>
          <a:r>
            <a:rPr lang="ru-RU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Принимает решение о предоставлении гарантии</a:t>
          </a:r>
          <a:endParaRPr lang="ru-RU" sz="17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gm:t>
    </dgm:pt>
    <dgm:pt modelId="{1EAFB972-9367-44F6-B75E-CAD6F4A9855C}" type="parTrans" cxnId="{3EE9A413-4839-4763-919B-12467B3A636F}">
      <dgm:prSet/>
      <dgm:spPr/>
      <dgm:t>
        <a:bodyPr/>
        <a:lstStyle/>
        <a:p>
          <a:endParaRPr lang="ru-RU"/>
        </a:p>
      </dgm:t>
    </dgm:pt>
    <dgm:pt modelId="{FCF1BCA6-0B6D-40E7-A1D4-8FBB7ED152A2}" type="sibTrans" cxnId="{3EE9A413-4839-4763-919B-12467B3A636F}">
      <dgm:prSet/>
      <dgm:spPr/>
      <dgm:t>
        <a:bodyPr/>
        <a:lstStyle/>
        <a:p>
          <a:endParaRPr lang="ru-RU"/>
        </a:p>
      </dgm:t>
    </dgm:pt>
    <dgm:pt modelId="{625D5B61-73EB-4687-B366-E6F70F0FDF74}" type="pres">
      <dgm:prSet presAssocID="{AED6E543-D1E5-49FA-8209-021D517975D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AB74C41-EE21-414F-B880-C91960AE5EC4}" type="pres">
      <dgm:prSet presAssocID="{AED6E543-D1E5-49FA-8209-021D517975D8}" presName="tSp" presStyleCnt="0"/>
      <dgm:spPr/>
    </dgm:pt>
    <dgm:pt modelId="{BC05A9D6-CA71-4512-9D58-2019022C136A}" type="pres">
      <dgm:prSet presAssocID="{AED6E543-D1E5-49FA-8209-021D517975D8}" presName="bSp" presStyleCnt="0"/>
      <dgm:spPr/>
    </dgm:pt>
    <dgm:pt modelId="{901CFE09-8308-4CB6-B42D-B87DA4DB62C7}" type="pres">
      <dgm:prSet presAssocID="{AED6E543-D1E5-49FA-8209-021D517975D8}" presName="process" presStyleCnt="0"/>
      <dgm:spPr/>
    </dgm:pt>
    <dgm:pt modelId="{574BB2E0-F6FB-4BB5-8728-33C0181856D8}" type="pres">
      <dgm:prSet presAssocID="{437AB23B-13B0-4AE3-924E-BFAE5EAE00A9}" presName="composite1" presStyleCnt="0"/>
      <dgm:spPr/>
    </dgm:pt>
    <dgm:pt modelId="{324361FE-5E04-4D56-84CD-3FBAD654CDE0}" type="pres">
      <dgm:prSet presAssocID="{437AB23B-13B0-4AE3-924E-BFAE5EAE00A9}" presName="dummyNode1" presStyleLbl="node1" presStyleIdx="0" presStyleCnt="3"/>
      <dgm:spPr/>
    </dgm:pt>
    <dgm:pt modelId="{358BADB0-A89A-48CE-B619-DA3839D44E0F}" type="pres">
      <dgm:prSet presAssocID="{437AB23B-13B0-4AE3-924E-BFAE5EAE00A9}" presName="childNode1" presStyleLbl="bgAcc1" presStyleIdx="0" presStyleCnt="3" custScaleX="76970" custLinFactNeighborX="275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CE7E4B-B570-41DA-97BE-9F7D5574F4E3}" type="pres">
      <dgm:prSet presAssocID="{437AB23B-13B0-4AE3-924E-BFAE5EAE00A9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FF5994-F4E1-424D-B972-4AA99AE9B8C2}" type="pres">
      <dgm:prSet presAssocID="{437AB23B-13B0-4AE3-924E-BFAE5EAE00A9}" presName="parentNode1" presStyleLbl="node1" presStyleIdx="0" presStyleCnt="3" custLinFactNeighborX="2928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68AAC0-5B1D-4FF2-A23A-A4120CB7760F}" type="pres">
      <dgm:prSet presAssocID="{437AB23B-13B0-4AE3-924E-BFAE5EAE00A9}" presName="connSite1" presStyleCnt="0"/>
      <dgm:spPr/>
    </dgm:pt>
    <dgm:pt modelId="{F827665D-69F4-4582-BEB2-A5794CA30A06}" type="pres">
      <dgm:prSet presAssocID="{4DEF7991-DB3B-4EFB-B409-20A96B442569}" presName="Name9" presStyleLbl="sibTrans2D1" presStyleIdx="0" presStyleCnt="2"/>
      <dgm:spPr/>
      <dgm:t>
        <a:bodyPr/>
        <a:lstStyle/>
        <a:p>
          <a:endParaRPr lang="ru-RU"/>
        </a:p>
      </dgm:t>
    </dgm:pt>
    <dgm:pt modelId="{0FDFAFA8-BEF1-4EA4-AABF-56E29002ACCE}" type="pres">
      <dgm:prSet presAssocID="{E214BA6D-6E14-4C83-A785-B4FF1581D05E}" presName="composite2" presStyleCnt="0"/>
      <dgm:spPr/>
    </dgm:pt>
    <dgm:pt modelId="{1406CEDF-8E1C-46FB-9CFF-1DA3A113C7FE}" type="pres">
      <dgm:prSet presAssocID="{E214BA6D-6E14-4C83-A785-B4FF1581D05E}" presName="dummyNode2" presStyleLbl="node1" presStyleIdx="0" presStyleCnt="3"/>
      <dgm:spPr/>
    </dgm:pt>
    <dgm:pt modelId="{86DDBEE2-8B91-44ED-B629-4631F9E18A12}" type="pres">
      <dgm:prSet presAssocID="{E214BA6D-6E14-4C83-A785-B4FF1581D05E}" presName="childNode2" presStyleLbl="bgAcc1" presStyleIdx="1" presStyleCnt="3" custScaleX="131358" custLinFactNeighborX="96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E3F8E3-8C1C-421D-98A7-8FA69EF747B1}" type="pres">
      <dgm:prSet presAssocID="{E214BA6D-6E14-4C83-A785-B4FF1581D05E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8F92D0-DEF2-4832-8FA1-278D95B6B3A0}" type="pres">
      <dgm:prSet presAssocID="{E214BA6D-6E14-4C83-A785-B4FF1581D05E}" presName="parentNode2" presStyleLbl="node1" presStyleIdx="1" presStyleCnt="3" custLinFactNeighborX="766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DC6411-C29A-4982-8684-1D1BFC24E8FE}" type="pres">
      <dgm:prSet presAssocID="{E214BA6D-6E14-4C83-A785-B4FF1581D05E}" presName="connSite2" presStyleCnt="0"/>
      <dgm:spPr/>
    </dgm:pt>
    <dgm:pt modelId="{CDCAD455-EB6B-402B-B181-8BA63311810D}" type="pres">
      <dgm:prSet presAssocID="{19A2954C-5C74-4380-B53D-3134DFD2BD93}" presName="Name18" presStyleLbl="sibTrans2D1" presStyleIdx="1" presStyleCnt="2"/>
      <dgm:spPr/>
      <dgm:t>
        <a:bodyPr/>
        <a:lstStyle/>
        <a:p>
          <a:endParaRPr lang="ru-RU"/>
        </a:p>
      </dgm:t>
    </dgm:pt>
    <dgm:pt modelId="{F894E1F7-CE39-4E50-B696-64D75C9AA8FE}" type="pres">
      <dgm:prSet presAssocID="{4BA94C8C-63E7-4819-9483-BDD6924D3746}" presName="composite1" presStyleCnt="0"/>
      <dgm:spPr/>
    </dgm:pt>
    <dgm:pt modelId="{E1925DF0-50A4-41B2-A5A0-A320ADC8C4E2}" type="pres">
      <dgm:prSet presAssocID="{4BA94C8C-63E7-4819-9483-BDD6924D3746}" presName="dummyNode1" presStyleLbl="node1" presStyleIdx="1" presStyleCnt="3"/>
      <dgm:spPr/>
    </dgm:pt>
    <dgm:pt modelId="{F32D151A-7816-4D8F-AF44-C36440897AD6}" type="pres">
      <dgm:prSet presAssocID="{4BA94C8C-63E7-4819-9483-BDD6924D3746}" presName="childNode1" presStyleLbl="bgAcc1" presStyleIdx="2" presStyleCnt="3" custScaleX="84064" custLinFactNeighborX="71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5E6DB2-5944-4C01-A9F4-4A069AB36B67}" type="pres">
      <dgm:prSet presAssocID="{4BA94C8C-63E7-4819-9483-BDD6924D3746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BF8A00-5694-4464-90D9-1154141BC261}" type="pres">
      <dgm:prSet presAssocID="{4BA94C8C-63E7-4819-9483-BDD6924D3746}" presName="parentNode1" presStyleLbl="node1" presStyleIdx="2" presStyleCnt="3" custLinFactNeighborX="187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4686AA-5AC4-408F-9ACA-399D799902FE}" type="pres">
      <dgm:prSet presAssocID="{4BA94C8C-63E7-4819-9483-BDD6924D3746}" presName="connSite1" presStyleCnt="0"/>
      <dgm:spPr/>
    </dgm:pt>
  </dgm:ptLst>
  <dgm:cxnLst>
    <dgm:cxn modelId="{9B38B6DE-04C6-4C12-ADCE-BBE11D2B3F4C}" srcId="{E214BA6D-6E14-4C83-A785-B4FF1581D05E}" destId="{A911B4F7-8BC9-47D7-9642-A633630B2A46}" srcOrd="0" destOrd="0" parTransId="{8D5408A1-1638-4F9F-AA8B-CC4D59B50ACA}" sibTransId="{4EC37A6F-9EFF-487C-B57D-353931C1D383}"/>
    <dgm:cxn modelId="{C346C6F3-005A-4557-96F5-8703D7F09251}" type="presOf" srcId="{D9C4D902-BD1F-4A38-B8A5-AB2B58925766}" destId="{358BADB0-A89A-48CE-B619-DA3839D44E0F}" srcOrd="0" destOrd="1" presId="urn:microsoft.com/office/officeart/2005/8/layout/hProcess4"/>
    <dgm:cxn modelId="{C6284C04-F373-421D-B00C-951E83B91677}" type="presOf" srcId="{A911B4F7-8BC9-47D7-9642-A633630B2A46}" destId="{86DDBEE2-8B91-44ED-B629-4631F9E18A12}" srcOrd="0" destOrd="0" presId="urn:microsoft.com/office/officeart/2005/8/layout/hProcess4"/>
    <dgm:cxn modelId="{1501C540-B400-4C59-9DAC-D64FBE8A660C}" type="presOf" srcId="{4BA94C8C-63E7-4819-9483-BDD6924D3746}" destId="{92BF8A00-5694-4464-90D9-1154141BC261}" srcOrd="0" destOrd="0" presId="urn:microsoft.com/office/officeart/2005/8/layout/hProcess4"/>
    <dgm:cxn modelId="{023C0A92-B3C0-45B9-8C86-AB829527B4BC}" srcId="{E214BA6D-6E14-4C83-A785-B4FF1581D05E}" destId="{8A8884EC-BED0-4A5D-9FB1-F77856440A7A}" srcOrd="1" destOrd="0" parTransId="{27D65953-E682-4B97-ACB4-A58EB1A1359A}" sibTransId="{A4FD3ACB-92D8-44FF-B568-32BD884EDF42}"/>
    <dgm:cxn modelId="{15E9255D-F264-4FF3-A457-4FE4DFA7BC18}" srcId="{4BA94C8C-63E7-4819-9483-BDD6924D3746}" destId="{63B2E526-0BFE-4FA5-A8D7-298406FAE965}" srcOrd="0" destOrd="0" parTransId="{57A5F5D4-98C2-4C16-9F39-F6287D891ABE}" sibTransId="{1E4685F7-B719-48A5-8C55-EDBA33AD99D6}"/>
    <dgm:cxn modelId="{9B8F273A-7734-4F66-9B24-9C396369A824}" type="presOf" srcId="{60526FAA-63B2-4ADE-AAB0-F298E6F23F64}" destId="{358BADB0-A89A-48CE-B619-DA3839D44E0F}" srcOrd="0" destOrd="0" presId="urn:microsoft.com/office/officeart/2005/8/layout/hProcess4"/>
    <dgm:cxn modelId="{13AD084F-B97A-4653-B873-0E3BDE4672B1}" type="presOf" srcId="{437AB23B-13B0-4AE3-924E-BFAE5EAE00A9}" destId="{0FFF5994-F4E1-424D-B972-4AA99AE9B8C2}" srcOrd="0" destOrd="0" presId="urn:microsoft.com/office/officeart/2005/8/layout/hProcess4"/>
    <dgm:cxn modelId="{32F6310B-9B6C-4F77-B7BC-F3C2A3B46007}" type="presOf" srcId="{8A8884EC-BED0-4A5D-9FB1-F77856440A7A}" destId="{86DDBEE2-8B91-44ED-B629-4631F9E18A12}" srcOrd="0" destOrd="1" presId="urn:microsoft.com/office/officeart/2005/8/layout/hProcess4"/>
    <dgm:cxn modelId="{458F19E9-3288-4B1D-B6EB-B59DC6233E61}" type="presOf" srcId="{AED6E543-D1E5-49FA-8209-021D517975D8}" destId="{625D5B61-73EB-4687-B366-E6F70F0FDF74}" srcOrd="0" destOrd="0" presId="urn:microsoft.com/office/officeart/2005/8/layout/hProcess4"/>
    <dgm:cxn modelId="{EAC61BCB-91CF-458D-8DE6-B75F857D6322}" type="presOf" srcId="{4DEF7991-DB3B-4EFB-B409-20A96B442569}" destId="{F827665D-69F4-4582-BEB2-A5794CA30A06}" srcOrd="0" destOrd="0" presId="urn:microsoft.com/office/officeart/2005/8/layout/hProcess4"/>
    <dgm:cxn modelId="{3EE9A413-4839-4763-919B-12467B3A636F}" srcId="{4BA94C8C-63E7-4819-9483-BDD6924D3746}" destId="{01D23FA9-EC24-4459-84B6-F0EA42D78154}" srcOrd="1" destOrd="0" parTransId="{1EAFB972-9367-44F6-B75E-CAD6F4A9855C}" sibTransId="{FCF1BCA6-0B6D-40E7-A1D4-8FBB7ED152A2}"/>
    <dgm:cxn modelId="{A3CD0832-9689-4028-BD60-CB681D6A04E9}" type="presOf" srcId="{63B2E526-0BFE-4FA5-A8D7-298406FAE965}" destId="{F32D151A-7816-4D8F-AF44-C36440897AD6}" srcOrd="0" destOrd="0" presId="urn:microsoft.com/office/officeart/2005/8/layout/hProcess4"/>
    <dgm:cxn modelId="{2E65FFDB-6336-4792-BA1D-060C7170E6FC}" type="presOf" srcId="{01D23FA9-EC24-4459-84B6-F0EA42D78154}" destId="{F32D151A-7816-4D8F-AF44-C36440897AD6}" srcOrd="0" destOrd="1" presId="urn:microsoft.com/office/officeart/2005/8/layout/hProcess4"/>
    <dgm:cxn modelId="{198CF78B-BDB6-469D-B9D7-589B4394544F}" srcId="{437AB23B-13B0-4AE3-924E-BFAE5EAE00A9}" destId="{D9C4D902-BD1F-4A38-B8A5-AB2B58925766}" srcOrd="1" destOrd="0" parTransId="{6FA57C59-A309-4D0D-88DF-DC1A1B0F2401}" sibTransId="{BB764740-97CF-4534-BF55-6E66EE5E3312}"/>
    <dgm:cxn modelId="{CF1C8B41-3EE3-49BA-87CA-7C17A5407209}" srcId="{AED6E543-D1E5-49FA-8209-021D517975D8}" destId="{437AB23B-13B0-4AE3-924E-BFAE5EAE00A9}" srcOrd="0" destOrd="0" parTransId="{39F77678-62E8-4A19-A41A-E19A68EAA443}" sibTransId="{4DEF7991-DB3B-4EFB-B409-20A96B442569}"/>
    <dgm:cxn modelId="{73A16509-1765-4041-B0ED-4DF964645DA7}" type="presOf" srcId="{60526FAA-63B2-4ADE-AAB0-F298E6F23F64}" destId="{44CE7E4B-B570-41DA-97BE-9F7D5574F4E3}" srcOrd="1" destOrd="0" presId="urn:microsoft.com/office/officeart/2005/8/layout/hProcess4"/>
    <dgm:cxn modelId="{FF952FDA-03BB-428A-A171-648B1548E607}" type="presOf" srcId="{01D23FA9-EC24-4459-84B6-F0EA42D78154}" destId="{1A5E6DB2-5944-4C01-A9F4-4A069AB36B67}" srcOrd="1" destOrd="1" presId="urn:microsoft.com/office/officeart/2005/8/layout/hProcess4"/>
    <dgm:cxn modelId="{3D0AB51B-E5C7-4247-A4E7-7062BAA385C2}" type="presOf" srcId="{63B2E526-0BFE-4FA5-A8D7-298406FAE965}" destId="{1A5E6DB2-5944-4C01-A9F4-4A069AB36B67}" srcOrd="1" destOrd="0" presId="urn:microsoft.com/office/officeart/2005/8/layout/hProcess4"/>
    <dgm:cxn modelId="{D0450FDA-BC76-47C2-988D-45F9EB26A779}" type="presOf" srcId="{8A8884EC-BED0-4A5D-9FB1-F77856440A7A}" destId="{7CE3F8E3-8C1C-421D-98A7-8FA69EF747B1}" srcOrd="1" destOrd="1" presId="urn:microsoft.com/office/officeart/2005/8/layout/hProcess4"/>
    <dgm:cxn modelId="{15B7F6F7-94F0-4A4C-AAAC-4EA87065D1FA}" type="presOf" srcId="{E214BA6D-6E14-4C83-A785-B4FF1581D05E}" destId="{C18F92D0-DEF2-4832-8FA1-278D95B6B3A0}" srcOrd="0" destOrd="0" presId="urn:microsoft.com/office/officeart/2005/8/layout/hProcess4"/>
    <dgm:cxn modelId="{CAB8C65F-80BD-4F77-BAB1-263B314301EC}" type="presOf" srcId="{A911B4F7-8BC9-47D7-9642-A633630B2A46}" destId="{7CE3F8E3-8C1C-421D-98A7-8FA69EF747B1}" srcOrd="1" destOrd="0" presId="urn:microsoft.com/office/officeart/2005/8/layout/hProcess4"/>
    <dgm:cxn modelId="{F3B1C539-6EB3-49AC-9439-6E0ACBED773E}" srcId="{437AB23B-13B0-4AE3-924E-BFAE5EAE00A9}" destId="{60526FAA-63B2-4ADE-AAB0-F298E6F23F64}" srcOrd="0" destOrd="0" parTransId="{003CB98F-C436-430F-8E2B-DFED7A3DE3CA}" sibTransId="{05924E85-815B-4F4E-9231-7F0B8C8D17BB}"/>
    <dgm:cxn modelId="{1277ADD3-18CB-4A79-A6A0-F531EAD63892}" type="presOf" srcId="{19A2954C-5C74-4380-B53D-3134DFD2BD93}" destId="{CDCAD455-EB6B-402B-B181-8BA63311810D}" srcOrd="0" destOrd="0" presId="urn:microsoft.com/office/officeart/2005/8/layout/hProcess4"/>
    <dgm:cxn modelId="{3CA67ACF-7279-4B62-AA0F-285F82224669}" srcId="{AED6E543-D1E5-49FA-8209-021D517975D8}" destId="{E214BA6D-6E14-4C83-A785-B4FF1581D05E}" srcOrd="1" destOrd="0" parTransId="{331F2735-C458-4AA1-88E7-CD44B12E69A7}" sibTransId="{19A2954C-5C74-4380-B53D-3134DFD2BD93}"/>
    <dgm:cxn modelId="{A1BAF308-AB9E-4CB9-9BFC-181699EAA8CD}" type="presOf" srcId="{D9C4D902-BD1F-4A38-B8A5-AB2B58925766}" destId="{44CE7E4B-B570-41DA-97BE-9F7D5574F4E3}" srcOrd="1" destOrd="1" presId="urn:microsoft.com/office/officeart/2005/8/layout/hProcess4"/>
    <dgm:cxn modelId="{16AAB086-F2EE-4519-8B56-87BEF348903A}" srcId="{AED6E543-D1E5-49FA-8209-021D517975D8}" destId="{4BA94C8C-63E7-4819-9483-BDD6924D3746}" srcOrd="2" destOrd="0" parTransId="{4F14D56A-292C-4BF3-8983-5BC9A05A7FFB}" sibTransId="{45C901A8-7DD6-4DD3-B25E-FEE59C9B66D4}"/>
    <dgm:cxn modelId="{147E48B3-5186-48AD-ACF9-917346AA255A}" type="presParOf" srcId="{625D5B61-73EB-4687-B366-E6F70F0FDF74}" destId="{6AB74C41-EE21-414F-B880-C91960AE5EC4}" srcOrd="0" destOrd="0" presId="urn:microsoft.com/office/officeart/2005/8/layout/hProcess4"/>
    <dgm:cxn modelId="{46A04AB2-4E9A-4F53-92CB-093223AE9F1B}" type="presParOf" srcId="{625D5B61-73EB-4687-B366-E6F70F0FDF74}" destId="{BC05A9D6-CA71-4512-9D58-2019022C136A}" srcOrd="1" destOrd="0" presId="urn:microsoft.com/office/officeart/2005/8/layout/hProcess4"/>
    <dgm:cxn modelId="{0ED9E5B0-2868-435B-AC52-2308EE60F069}" type="presParOf" srcId="{625D5B61-73EB-4687-B366-E6F70F0FDF74}" destId="{901CFE09-8308-4CB6-B42D-B87DA4DB62C7}" srcOrd="2" destOrd="0" presId="urn:microsoft.com/office/officeart/2005/8/layout/hProcess4"/>
    <dgm:cxn modelId="{E84663C9-B058-4D2C-A340-B9721BBB242D}" type="presParOf" srcId="{901CFE09-8308-4CB6-B42D-B87DA4DB62C7}" destId="{574BB2E0-F6FB-4BB5-8728-33C0181856D8}" srcOrd="0" destOrd="0" presId="urn:microsoft.com/office/officeart/2005/8/layout/hProcess4"/>
    <dgm:cxn modelId="{A679F199-7016-4621-9E84-1313BDD2B8BE}" type="presParOf" srcId="{574BB2E0-F6FB-4BB5-8728-33C0181856D8}" destId="{324361FE-5E04-4D56-84CD-3FBAD654CDE0}" srcOrd="0" destOrd="0" presId="urn:microsoft.com/office/officeart/2005/8/layout/hProcess4"/>
    <dgm:cxn modelId="{94689B40-D694-42F6-8523-D516019C9F39}" type="presParOf" srcId="{574BB2E0-F6FB-4BB5-8728-33C0181856D8}" destId="{358BADB0-A89A-48CE-B619-DA3839D44E0F}" srcOrd="1" destOrd="0" presId="urn:microsoft.com/office/officeart/2005/8/layout/hProcess4"/>
    <dgm:cxn modelId="{1DB85FE2-AB0F-4069-952D-8411F8A40E1D}" type="presParOf" srcId="{574BB2E0-F6FB-4BB5-8728-33C0181856D8}" destId="{44CE7E4B-B570-41DA-97BE-9F7D5574F4E3}" srcOrd="2" destOrd="0" presId="urn:microsoft.com/office/officeart/2005/8/layout/hProcess4"/>
    <dgm:cxn modelId="{7A8E8673-D68F-4609-A9DF-184A5583041C}" type="presParOf" srcId="{574BB2E0-F6FB-4BB5-8728-33C0181856D8}" destId="{0FFF5994-F4E1-424D-B972-4AA99AE9B8C2}" srcOrd="3" destOrd="0" presId="urn:microsoft.com/office/officeart/2005/8/layout/hProcess4"/>
    <dgm:cxn modelId="{38973EEE-F71B-4431-945A-0341A1B7A3F2}" type="presParOf" srcId="{574BB2E0-F6FB-4BB5-8728-33C0181856D8}" destId="{F268AAC0-5B1D-4FF2-A23A-A4120CB7760F}" srcOrd="4" destOrd="0" presId="urn:microsoft.com/office/officeart/2005/8/layout/hProcess4"/>
    <dgm:cxn modelId="{C2B38A50-990A-4EB1-A3A3-1C07C8F9065C}" type="presParOf" srcId="{901CFE09-8308-4CB6-B42D-B87DA4DB62C7}" destId="{F827665D-69F4-4582-BEB2-A5794CA30A06}" srcOrd="1" destOrd="0" presId="urn:microsoft.com/office/officeart/2005/8/layout/hProcess4"/>
    <dgm:cxn modelId="{5A2DC437-786D-49E0-85B4-0859553912D7}" type="presParOf" srcId="{901CFE09-8308-4CB6-B42D-B87DA4DB62C7}" destId="{0FDFAFA8-BEF1-4EA4-AABF-56E29002ACCE}" srcOrd="2" destOrd="0" presId="urn:microsoft.com/office/officeart/2005/8/layout/hProcess4"/>
    <dgm:cxn modelId="{F81F95AD-8830-482B-83A1-00B49767600A}" type="presParOf" srcId="{0FDFAFA8-BEF1-4EA4-AABF-56E29002ACCE}" destId="{1406CEDF-8E1C-46FB-9CFF-1DA3A113C7FE}" srcOrd="0" destOrd="0" presId="urn:microsoft.com/office/officeart/2005/8/layout/hProcess4"/>
    <dgm:cxn modelId="{3C67AEE3-F471-492E-B03F-610EB52E768F}" type="presParOf" srcId="{0FDFAFA8-BEF1-4EA4-AABF-56E29002ACCE}" destId="{86DDBEE2-8B91-44ED-B629-4631F9E18A12}" srcOrd="1" destOrd="0" presId="urn:microsoft.com/office/officeart/2005/8/layout/hProcess4"/>
    <dgm:cxn modelId="{01E996E0-1E2B-4E71-9695-D797C3493935}" type="presParOf" srcId="{0FDFAFA8-BEF1-4EA4-AABF-56E29002ACCE}" destId="{7CE3F8E3-8C1C-421D-98A7-8FA69EF747B1}" srcOrd="2" destOrd="0" presId="urn:microsoft.com/office/officeart/2005/8/layout/hProcess4"/>
    <dgm:cxn modelId="{7AC910AD-9EF3-4E3E-B310-C43D5FE927AC}" type="presParOf" srcId="{0FDFAFA8-BEF1-4EA4-AABF-56E29002ACCE}" destId="{C18F92D0-DEF2-4832-8FA1-278D95B6B3A0}" srcOrd="3" destOrd="0" presId="urn:microsoft.com/office/officeart/2005/8/layout/hProcess4"/>
    <dgm:cxn modelId="{A657B56C-432F-433D-A8E2-507EB5431802}" type="presParOf" srcId="{0FDFAFA8-BEF1-4EA4-AABF-56E29002ACCE}" destId="{DCDC6411-C29A-4982-8684-1D1BFC24E8FE}" srcOrd="4" destOrd="0" presId="urn:microsoft.com/office/officeart/2005/8/layout/hProcess4"/>
    <dgm:cxn modelId="{A62DFE8F-BC13-4A9F-B325-5E292ED56AE3}" type="presParOf" srcId="{901CFE09-8308-4CB6-B42D-B87DA4DB62C7}" destId="{CDCAD455-EB6B-402B-B181-8BA63311810D}" srcOrd="3" destOrd="0" presId="urn:microsoft.com/office/officeart/2005/8/layout/hProcess4"/>
    <dgm:cxn modelId="{2F2056A6-AC7F-4B05-AAFB-920B0C219106}" type="presParOf" srcId="{901CFE09-8308-4CB6-B42D-B87DA4DB62C7}" destId="{F894E1F7-CE39-4E50-B696-64D75C9AA8FE}" srcOrd="4" destOrd="0" presId="urn:microsoft.com/office/officeart/2005/8/layout/hProcess4"/>
    <dgm:cxn modelId="{CF25E489-A262-4BE4-B54F-57E1DC1AC643}" type="presParOf" srcId="{F894E1F7-CE39-4E50-B696-64D75C9AA8FE}" destId="{E1925DF0-50A4-41B2-A5A0-A320ADC8C4E2}" srcOrd="0" destOrd="0" presId="urn:microsoft.com/office/officeart/2005/8/layout/hProcess4"/>
    <dgm:cxn modelId="{3B016C72-CF43-4D1C-A403-CEA6A632A4AF}" type="presParOf" srcId="{F894E1F7-CE39-4E50-B696-64D75C9AA8FE}" destId="{F32D151A-7816-4D8F-AF44-C36440897AD6}" srcOrd="1" destOrd="0" presId="urn:microsoft.com/office/officeart/2005/8/layout/hProcess4"/>
    <dgm:cxn modelId="{69C628A7-EAB2-4822-AFB7-6C86A2115D4A}" type="presParOf" srcId="{F894E1F7-CE39-4E50-B696-64D75C9AA8FE}" destId="{1A5E6DB2-5944-4C01-A9F4-4A069AB36B67}" srcOrd="2" destOrd="0" presId="urn:microsoft.com/office/officeart/2005/8/layout/hProcess4"/>
    <dgm:cxn modelId="{61EDF9CB-8C96-4AAE-9479-8B3A4C5434A9}" type="presParOf" srcId="{F894E1F7-CE39-4E50-B696-64D75C9AA8FE}" destId="{92BF8A00-5694-4464-90D9-1154141BC261}" srcOrd="3" destOrd="0" presId="urn:microsoft.com/office/officeart/2005/8/layout/hProcess4"/>
    <dgm:cxn modelId="{017AE39D-00AD-4F82-8B20-974A98F36E1A}" type="presParOf" srcId="{F894E1F7-CE39-4E50-B696-64D75C9AA8FE}" destId="{014686AA-5AC4-408F-9ACA-399D799902FE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D6E543-D1E5-49FA-8209-021D517975D8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37AB23B-13B0-4AE3-924E-BFAE5EAE00A9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xfrm>
          <a:off x="820383" y="2432605"/>
          <a:ext cx="1511084" cy="600908"/>
        </a:xfrm>
        <a:solidFill>
          <a:srgbClr val="1F4E79"/>
        </a:solidFill>
        <a:ln w="38100" cap="flat" cmpd="sng" algn="ctr">
          <a:solidFill>
            <a:sysClr val="window" lastClr="FFFFFF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ru-RU" sz="2300" dirty="0" smtClean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Инициатор проекта</a:t>
          </a:r>
          <a:endParaRPr lang="ru-RU" sz="2300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gm:t>
    </dgm:pt>
    <dgm:pt modelId="{39F77678-62E8-4A19-A41A-E19A68EAA443}" type="parTrans" cxnId="{CF1C8B41-3EE3-49BA-87CA-7C17A5407209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DEF7991-DB3B-4EFB-B409-20A96B442569}" type="sibTrans" cxnId="{CF1C8B41-3EE3-49BA-87CA-7C17A5407209}">
      <dgm:prSet/>
      <dgm:spPr>
        <a:xfrm>
          <a:off x="1431323" y="1887774"/>
          <a:ext cx="1566254" cy="1566254"/>
        </a:xfrm>
        <a:solidFill>
          <a:srgbClr val="1F497D">
            <a:lumMod val="40000"/>
            <a:lumOff val="60000"/>
          </a:srgbClr>
        </a:solidFill>
        <a:ln>
          <a:noFill/>
        </a:ln>
        <a:effectLst/>
      </dgm:spPr>
      <dgm:t>
        <a:bodyPr/>
        <a:lstStyle/>
        <a:p>
          <a:endParaRPr lang="ru-RU">
            <a:solidFill>
              <a:schemeClr val="tx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14BA6D-6E14-4C83-A785-B4FF1581D05E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xfrm>
          <a:off x="2701236" y="1030485"/>
          <a:ext cx="1511084" cy="600908"/>
        </a:xfrm>
        <a:solidFill>
          <a:srgbClr val="1F4E79"/>
        </a:solidFill>
        <a:ln w="38100" cap="flat" cmpd="sng" algn="ctr">
          <a:solidFill>
            <a:sysClr val="window" lastClr="FFFFFF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ru-RU" sz="2300" dirty="0" smtClean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Корпорация</a:t>
          </a:r>
          <a:endParaRPr lang="ru-RU" sz="2300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gm:t>
    </dgm:pt>
    <dgm:pt modelId="{331F2735-C458-4AA1-88E7-CD44B12E69A7}" type="parTrans" cxnId="{3CA67ACF-7279-4B62-AA0F-285F82224669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A2954C-5C74-4380-B53D-3134DFD2BD93}" type="sibTrans" cxnId="{3CA67ACF-7279-4B62-AA0F-285F82224669}">
      <dgm:prSet/>
      <dgm:spPr>
        <a:xfrm>
          <a:off x="3299270" y="559887"/>
          <a:ext cx="1764140" cy="1764140"/>
        </a:xfrm>
        <a:solidFill>
          <a:srgbClr val="1F497D">
            <a:lumMod val="40000"/>
            <a:lumOff val="60000"/>
          </a:srgbClr>
        </a:solidFill>
        <a:ln>
          <a:noFill/>
        </a:ln>
        <a:effectLst/>
      </dgm:spPr>
      <dgm:t>
        <a:bodyPr/>
        <a:lstStyle/>
        <a:p>
          <a:endParaRPr lang="ru-RU">
            <a:solidFill>
              <a:schemeClr val="tx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11B4F7-8BC9-47D7-9642-A633630B2A46}">
      <dgm:prSet phldrT="[Текст]" custT="1"/>
      <dgm:spPr>
        <a:xfrm>
          <a:off x="2404636" y="1330940"/>
          <a:ext cx="1633331" cy="1402119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E79"/>
          </a:solidFill>
          <a:prstDash val="solid"/>
        </a:ln>
        <a:effectLst/>
      </dgm:spPr>
      <dgm:t>
        <a:bodyPr/>
        <a:lstStyle/>
        <a:p>
          <a:r>
            <a:rPr lang="ru-RU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Принимает решение о предоставлении предварительного согласия на выдачу гарантии </a:t>
          </a:r>
          <a:endParaRPr lang="ru-RU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gm:t>
    </dgm:pt>
    <dgm:pt modelId="{8D5408A1-1638-4F9F-AA8B-CC4D59B50ACA}" type="parTrans" cxnId="{9B38B6DE-04C6-4C12-ADCE-BBE11D2B3F4C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C37A6F-9EFF-487C-B57D-353931C1D383}" type="sibTrans" cxnId="{9B38B6DE-04C6-4C12-ADCE-BBE11D2B3F4C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A94C8C-63E7-4819-9483-BDD6924D3746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xfrm>
          <a:off x="4584915" y="2432605"/>
          <a:ext cx="1511084" cy="600908"/>
        </a:xfrm>
        <a:solidFill>
          <a:srgbClr val="1F4E79"/>
        </a:solidFill>
        <a:ln w="38100" cap="flat" cmpd="sng" algn="ctr">
          <a:solidFill>
            <a:sysClr val="window" lastClr="FFFFFF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ru-RU" sz="2300" dirty="0" smtClean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Банк-партнер</a:t>
          </a:r>
          <a:endParaRPr lang="ru-RU" sz="2300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gm:t>
    </dgm:pt>
    <dgm:pt modelId="{4F14D56A-292C-4BF3-8983-5BC9A05A7FFB}" type="parTrans" cxnId="{16AAB086-F2EE-4519-8B56-87BEF348903A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C901A8-7DD6-4DD3-B25E-FEE59C9B66D4}" type="sibTrans" cxnId="{16AAB086-F2EE-4519-8B56-87BEF348903A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8884EC-BED0-4A5D-9FB1-F77856440A7A}">
      <dgm:prSet phldrT="[Текст]" custT="1"/>
      <dgm:spPr>
        <a:xfrm>
          <a:off x="2404636" y="1330940"/>
          <a:ext cx="1633331" cy="1402119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E79"/>
          </a:solidFill>
          <a:prstDash val="solid"/>
        </a:ln>
        <a:effectLst/>
      </dgm:spPr>
      <dgm:t>
        <a:bodyPr/>
        <a:lstStyle/>
        <a:p>
          <a:r>
            <a:rPr lang="ru-RU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Направляет проект в ключевые Банки партнеры для рассмотрения проекта и организации «тендера» среди Банков</a:t>
          </a:r>
          <a:endParaRPr lang="ru-RU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gm:t>
    </dgm:pt>
    <dgm:pt modelId="{27D65953-E682-4B97-ACB4-A58EB1A1359A}" type="parTrans" cxnId="{023C0A92-B3C0-45B9-8C86-AB829527B4BC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4FD3ACB-92D8-44FF-B568-32BD884EDF42}" type="sibTrans" cxnId="{023C0A92-B3C0-45B9-8C86-AB829527B4BC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0526FAA-63B2-4ADE-AAB0-F298E6F23F64}">
      <dgm:prSet phldrT="[Текст]"/>
      <dgm:spPr>
        <a:xfrm>
          <a:off x="515375" y="1330940"/>
          <a:ext cx="1605196" cy="1402119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E79"/>
          </a:solidFill>
          <a:prstDash val="solid"/>
        </a:ln>
        <a:effectLst/>
      </dgm:spPr>
      <dgm:t>
        <a:bodyPr/>
        <a:lstStyle/>
        <a:p>
          <a:endParaRPr lang="ru-RU" sz="15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gm:t>
    </dgm:pt>
    <dgm:pt modelId="{003CB98F-C436-430F-8E2B-DFED7A3DE3CA}" type="parTrans" cxnId="{F3B1C539-6EB3-49AC-9439-6E0ACBED773E}">
      <dgm:prSet/>
      <dgm:spPr/>
      <dgm:t>
        <a:bodyPr/>
        <a:lstStyle/>
        <a:p>
          <a:endParaRPr lang="ru-RU"/>
        </a:p>
      </dgm:t>
    </dgm:pt>
    <dgm:pt modelId="{05924E85-815B-4F4E-9231-7F0B8C8D17BB}" type="sibTrans" cxnId="{F3B1C539-6EB3-49AC-9439-6E0ACBED773E}">
      <dgm:prSet/>
      <dgm:spPr/>
      <dgm:t>
        <a:bodyPr/>
        <a:lstStyle/>
        <a:p>
          <a:endParaRPr lang="ru-RU"/>
        </a:p>
      </dgm:t>
    </dgm:pt>
    <dgm:pt modelId="{D9C4D902-BD1F-4A38-B8A5-AB2B58925766}">
      <dgm:prSet phldrT="[Текст]" custT="1"/>
      <dgm:spPr>
        <a:xfrm>
          <a:off x="515375" y="1330940"/>
          <a:ext cx="1605196" cy="1402119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E79"/>
          </a:solidFill>
          <a:prstDash val="solid"/>
        </a:ln>
        <a:effectLst/>
      </dgm:spPr>
      <dgm:t>
        <a:bodyPr/>
        <a:lstStyle/>
        <a:p>
          <a:r>
            <a:rPr lang="ru-RU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Обращается в Корпорацию с заявкой на получение предварительного согласия на выдачу гарантии </a:t>
          </a:r>
          <a:endParaRPr lang="ru-RU" sz="15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gm:t>
    </dgm:pt>
    <dgm:pt modelId="{6FA57C59-A309-4D0D-88DF-DC1A1B0F2401}" type="parTrans" cxnId="{198CF78B-BDB6-469D-B9D7-589B4394544F}">
      <dgm:prSet/>
      <dgm:spPr/>
      <dgm:t>
        <a:bodyPr/>
        <a:lstStyle/>
        <a:p>
          <a:endParaRPr lang="ru-RU"/>
        </a:p>
      </dgm:t>
    </dgm:pt>
    <dgm:pt modelId="{BB764740-97CF-4534-BF55-6E66EE5E3312}" type="sibTrans" cxnId="{198CF78B-BDB6-469D-B9D7-589B4394544F}">
      <dgm:prSet/>
      <dgm:spPr/>
      <dgm:t>
        <a:bodyPr/>
        <a:lstStyle/>
        <a:p>
          <a:endParaRPr lang="ru-RU"/>
        </a:p>
      </dgm:t>
    </dgm:pt>
    <dgm:pt modelId="{63B2E526-0BFE-4FA5-A8D7-298406FAE965}">
      <dgm:prSet phldrT="[Текст]" custT="1"/>
      <dgm:spPr>
        <a:xfrm>
          <a:off x="4345092" y="1330940"/>
          <a:ext cx="1480503" cy="1402119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E79"/>
          </a:solidFill>
          <a:prstDash val="solid"/>
        </a:ln>
        <a:effectLst/>
      </dgm:spPr>
      <dgm:t>
        <a:bodyPr/>
        <a:lstStyle/>
        <a:p>
          <a:r>
            <a:rPr lang="ru-RU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Самостоятельно принимает решение о предоставлении кредита с учетом решения Корпорации предоставлении предварительного согласия на выдачу гарантии </a:t>
          </a:r>
          <a:endParaRPr lang="ru-RU" sz="17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57A5F5D4-98C2-4C16-9F39-F6287D891ABE}" type="parTrans" cxnId="{15E9255D-F264-4FF3-A457-4FE4DFA7BC18}">
      <dgm:prSet/>
      <dgm:spPr/>
      <dgm:t>
        <a:bodyPr/>
        <a:lstStyle/>
        <a:p>
          <a:endParaRPr lang="ru-RU"/>
        </a:p>
      </dgm:t>
    </dgm:pt>
    <dgm:pt modelId="{1E4685F7-B719-48A5-8C55-EDBA33AD99D6}" type="sibTrans" cxnId="{15E9255D-F264-4FF3-A457-4FE4DFA7BC18}">
      <dgm:prSet/>
      <dgm:spPr/>
      <dgm:t>
        <a:bodyPr/>
        <a:lstStyle/>
        <a:p>
          <a:endParaRPr lang="ru-RU"/>
        </a:p>
      </dgm:t>
    </dgm:pt>
    <dgm:pt modelId="{2E2F6236-2355-4A77-99D6-1B4F3AC3BC62}">
      <dgm:prSet phldrT="[Текст]" custT="1"/>
      <dgm:spPr>
        <a:xfrm>
          <a:off x="515375" y="1330940"/>
          <a:ext cx="1605196" cy="1402119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E79"/>
          </a:solidFill>
          <a:prstDash val="solid"/>
        </a:ln>
        <a:effectLst/>
      </dgm:spPr>
      <dgm:t>
        <a:bodyPr/>
        <a:lstStyle/>
        <a:p>
          <a:r>
            <a:rPr lang="ru-RU" sz="15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Предоставляет пакет документов 2 этапа</a:t>
          </a:r>
          <a:endParaRPr lang="ru-RU" sz="15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gm:t>
    </dgm:pt>
    <dgm:pt modelId="{9FEDDB59-0C94-45E3-8070-7F812EBAA36D}" type="parTrans" cxnId="{3AC56888-6C6F-4A5F-AAF1-01C20C42D98C}">
      <dgm:prSet/>
      <dgm:spPr/>
      <dgm:t>
        <a:bodyPr/>
        <a:lstStyle/>
        <a:p>
          <a:endParaRPr lang="ru-RU"/>
        </a:p>
      </dgm:t>
    </dgm:pt>
    <dgm:pt modelId="{A61CA3BA-DF1B-4CB5-84B2-293FFF0CD02C}" type="sibTrans" cxnId="{3AC56888-6C6F-4A5F-AAF1-01C20C42D98C}">
      <dgm:prSet/>
      <dgm:spPr/>
      <dgm:t>
        <a:bodyPr/>
        <a:lstStyle/>
        <a:p>
          <a:endParaRPr lang="ru-RU"/>
        </a:p>
      </dgm:t>
    </dgm:pt>
    <dgm:pt modelId="{3639CB1E-E875-44E7-B7F0-5748669BB42A}">
      <dgm:prSet phldrT="[Текст]" custT="1"/>
      <dgm:spPr>
        <a:xfrm>
          <a:off x="4345092" y="1330940"/>
          <a:ext cx="1480503" cy="1402119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E79"/>
          </a:solidFill>
          <a:prstDash val="solid"/>
        </a:ln>
        <a:effectLst/>
      </dgm:spPr>
      <dgm:t>
        <a:bodyPr/>
        <a:lstStyle/>
        <a:p>
          <a:r>
            <a:rPr lang="ru-RU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Запрашивает необходимый пакет документов у Заемщика</a:t>
          </a:r>
          <a:endParaRPr lang="ru-RU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gm:t>
    </dgm:pt>
    <dgm:pt modelId="{C46EEE42-19BF-4D8A-980F-66692021B397}" type="parTrans" cxnId="{E860C58B-D2CC-4E8A-B16D-282565B74A82}">
      <dgm:prSet/>
      <dgm:spPr/>
      <dgm:t>
        <a:bodyPr/>
        <a:lstStyle/>
        <a:p>
          <a:endParaRPr lang="ru-RU"/>
        </a:p>
      </dgm:t>
    </dgm:pt>
    <dgm:pt modelId="{A40838A3-A1C7-4529-92FD-0FEDC1491C5F}" type="sibTrans" cxnId="{E860C58B-D2CC-4E8A-B16D-282565B74A82}">
      <dgm:prSet/>
      <dgm:spPr/>
      <dgm:t>
        <a:bodyPr/>
        <a:lstStyle/>
        <a:p>
          <a:endParaRPr lang="ru-RU"/>
        </a:p>
      </dgm:t>
    </dgm:pt>
    <dgm:pt modelId="{625D5B61-73EB-4687-B366-E6F70F0FDF74}" type="pres">
      <dgm:prSet presAssocID="{AED6E543-D1E5-49FA-8209-021D517975D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AB74C41-EE21-414F-B880-C91960AE5EC4}" type="pres">
      <dgm:prSet presAssocID="{AED6E543-D1E5-49FA-8209-021D517975D8}" presName="tSp" presStyleCnt="0"/>
      <dgm:spPr/>
    </dgm:pt>
    <dgm:pt modelId="{BC05A9D6-CA71-4512-9D58-2019022C136A}" type="pres">
      <dgm:prSet presAssocID="{AED6E543-D1E5-49FA-8209-021D517975D8}" presName="bSp" presStyleCnt="0"/>
      <dgm:spPr/>
    </dgm:pt>
    <dgm:pt modelId="{901CFE09-8308-4CB6-B42D-B87DA4DB62C7}" type="pres">
      <dgm:prSet presAssocID="{AED6E543-D1E5-49FA-8209-021D517975D8}" presName="process" presStyleCnt="0"/>
      <dgm:spPr/>
    </dgm:pt>
    <dgm:pt modelId="{574BB2E0-F6FB-4BB5-8728-33C0181856D8}" type="pres">
      <dgm:prSet presAssocID="{437AB23B-13B0-4AE3-924E-BFAE5EAE00A9}" presName="composite1" presStyleCnt="0"/>
      <dgm:spPr/>
    </dgm:pt>
    <dgm:pt modelId="{324361FE-5E04-4D56-84CD-3FBAD654CDE0}" type="pres">
      <dgm:prSet presAssocID="{437AB23B-13B0-4AE3-924E-BFAE5EAE00A9}" presName="dummyNode1" presStyleLbl="node1" presStyleIdx="0" presStyleCnt="3"/>
      <dgm:spPr/>
    </dgm:pt>
    <dgm:pt modelId="{358BADB0-A89A-48CE-B619-DA3839D44E0F}" type="pres">
      <dgm:prSet presAssocID="{437AB23B-13B0-4AE3-924E-BFAE5EAE00A9}" presName="childNode1" presStyleLbl="bgAcc1" presStyleIdx="0" presStyleCnt="3" custScaleX="102077" custScaleY="157925" custLinFactNeighborX="27523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44CE7E4B-B570-41DA-97BE-9F7D5574F4E3}" type="pres">
      <dgm:prSet presAssocID="{437AB23B-13B0-4AE3-924E-BFAE5EAE00A9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FF5994-F4E1-424D-B972-4AA99AE9B8C2}" type="pres">
      <dgm:prSet presAssocID="{437AB23B-13B0-4AE3-924E-BFAE5EAE00A9}" presName="parentNode1" presStyleLbl="node1" presStyleIdx="0" presStyleCnt="3" custLinFactNeighborX="17826" custLinFactNeighborY="63475">
        <dgm:presLayoutVars>
          <dgm:chMax val="1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F268AAC0-5B1D-4FF2-A23A-A4120CB7760F}" type="pres">
      <dgm:prSet presAssocID="{437AB23B-13B0-4AE3-924E-BFAE5EAE00A9}" presName="connSite1" presStyleCnt="0"/>
      <dgm:spPr/>
    </dgm:pt>
    <dgm:pt modelId="{F827665D-69F4-4582-BEB2-A5794CA30A06}" type="pres">
      <dgm:prSet presAssocID="{4DEF7991-DB3B-4EFB-B409-20A96B442569}" presName="Name9" presStyleLbl="sibTrans2D1" presStyleIdx="0" presStyleCnt="2" custScaleY="81918" custLinFactNeighborY="8932"/>
      <dgm:spPr>
        <a:prstGeom prst="leftCircularArrow">
          <a:avLst>
            <a:gd name="adj1" fmla="val 2877"/>
            <a:gd name="adj2" fmla="val 351808"/>
            <a:gd name="adj3" fmla="val 2127319"/>
            <a:gd name="adj4" fmla="val 9024489"/>
            <a:gd name="adj5" fmla="val 3357"/>
          </a:avLst>
        </a:prstGeom>
      </dgm:spPr>
      <dgm:t>
        <a:bodyPr/>
        <a:lstStyle/>
        <a:p>
          <a:endParaRPr lang="ru-RU"/>
        </a:p>
      </dgm:t>
    </dgm:pt>
    <dgm:pt modelId="{0FDFAFA8-BEF1-4EA4-AABF-56E29002ACCE}" type="pres">
      <dgm:prSet presAssocID="{E214BA6D-6E14-4C83-A785-B4FF1581D05E}" presName="composite2" presStyleCnt="0"/>
      <dgm:spPr/>
    </dgm:pt>
    <dgm:pt modelId="{1406CEDF-8E1C-46FB-9CFF-1DA3A113C7FE}" type="pres">
      <dgm:prSet presAssocID="{E214BA6D-6E14-4C83-A785-B4FF1581D05E}" presName="dummyNode2" presStyleLbl="node1" presStyleIdx="0" presStyleCnt="3"/>
      <dgm:spPr/>
    </dgm:pt>
    <dgm:pt modelId="{86DDBEE2-8B91-44ED-B629-4631F9E18A12}" type="pres">
      <dgm:prSet presAssocID="{E214BA6D-6E14-4C83-A785-B4FF1581D05E}" presName="childNode2" presStyleLbl="bgAcc1" presStyleIdx="1" presStyleCnt="3" custScaleX="114625" custScaleY="191459" custLinFactNeighborX="17879" custLinFactNeighborY="2480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7CE3F8E3-8C1C-421D-98A7-8FA69EF747B1}" type="pres">
      <dgm:prSet presAssocID="{E214BA6D-6E14-4C83-A785-B4FF1581D05E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8F92D0-DEF2-4832-8FA1-278D95B6B3A0}" type="pres">
      <dgm:prSet presAssocID="{E214BA6D-6E14-4C83-A785-B4FF1581D05E}" presName="parentNode2" presStyleLbl="node1" presStyleIdx="1" presStyleCnt="3" custLinFactNeighborX="4927" custLinFactNeighborY="-61678">
        <dgm:presLayoutVars>
          <dgm:chMax val="0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DCDC6411-C29A-4982-8684-1D1BFC24E8FE}" type="pres">
      <dgm:prSet presAssocID="{E214BA6D-6E14-4C83-A785-B4FF1581D05E}" presName="connSite2" presStyleCnt="0"/>
      <dgm:spPr/>
    </dgm:pt>
    <dgm:pt modelId="{CDCAD455-EB6B-402B-B181-8BA63311810D}" type="pres">
      <dgm:prSet presAssocID="{19A2954C-5C74-4380-B53D-3134DFD2BD93}" presName="Name18" presStyleLbl="sibTrans2D1" presStyleIdx="1" presStyleCnt="2" custScaleX="125601" custScaleY="95663" custLinFactNeighborX="-1579" custLinFactNeighborY="-6615"/>
      <dgm:spPr>
        <a:prstGeom prst="circularArrow">
          <a:avLst>
            <a:gd name="adj1" fmla="val 2555"/>
            <a:gd name="adj2" fmla="val 310003"/>
            <a:gd name="adj3" fmla="val 19514486"/>
            <a:gd name="adj4" fmla="val 12575511"/>
            <a:gd name="adj5" fmla="val 2980"/>
          </a:avLst>
        </a:prstGeom>
      </dgm:spPr>
      <dgm:t>
        <a:bodyPr/>
        <a:lstStyle/>
        <a:p>
          <a:endParaRPr lang="ru-RU"/>
        </a:p>
      </dgm:t>
    </dgm:pt>
    <dgm:pt modelId="{F894E1F7-CE39-4E50-B696-64D75C9AA8FE}" type="pres">
      <dgm:prSet presAssocID="{4BA94C8C-63E7-4819-9483-BDD6924D3746}" presName="composite1" presStyleCnt="0"/>
      <dgm:spPr/>
    </dgm:pt>
    <dgm:pt modelId="{E1925DF0-50A4-41B2-A5A0-A320ADC8C4E2}" type="pres">
      <dgm:prSet presAssocID="{4BA94C8C-63E7-4819-9483-BDD6924D3746}" presName="dummyNode1" presStyleLbl="node1" presStyleIdx="1" presStyleCnt="3"/>
      <dgm:spPr/>
    </dgm:pt>
    <dgm:pt modelId="{F32D151A-7816-4D8F-AF44-C36440897AD6}" type="pres">
      <dgm:prSet presAssocID="{4BA94C8C-63E7-4819-9483-BDD6924D3746}" presName="childNode1" presStyleLbl="bgAcc1" presStyleIdx="2" presStyleCnt="3" custScaleX="104455" custScaleY="206229" custLinFactNeighborX="7192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1A5E6DB2-5944-4C01-A9F4-4A069AB36B67}" type="pres">
      <dgm:prSet presAssocID="{4BA94C8C-63E7-4819-9483-BDD6924D3746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BF8A00-5694-4464-90D9-1154141BC261}" type="pres">
      <dgm:prSet presAssocID="{4BA94C8C-63E7-4819-9483-BDD6924D3746}" presName="parentNode1" presStyleLbl="node1" presStyleIdx="2" presStyleCnt="3" custScaleX="102702" custLinFactNeighborX="8770" custLinFactNeighborY="71914">
        <dgm:presLayoutVars>
          <dgm:chMax val="1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014686AA-5AC4-408F-9ACA-399D799902FE}" type="pres">
      <dgm:prSet presAssocID="{4BA94C8C-63E7-4819-9483-BDD6924D3746}" presName="connSite1" presStyleCnt="0"/>
      <dgm:spPr/>
    </dgm:pt>
  </dgm:ptLst>
  <dgm:cxnLst>
    <dgm:cxn modelId="{1D317181-D48C-4D80-A173-1D7E4ACE1D11}" type="presOf" srcId="{D9C4D902-BD1F-4A38-B8A5-AB2B58925766}" destId="{358BADB0-A89A-48CE-B619-DA3839D44E0F}" srcOrd="0" destOrd="1" presId="urn:microsoft.com/office/officeart/2005/8/layout/hProcess4"/>
    <dgm:cxn modelId="{DF04734E-1BE2-4ACC-9148-818AD2397D87}" type="presOf" srcId="{63B2E526-0BFE-4FA5-A8D7-298406FAE965}" destId="{F32D151A-7816-4D8F-AF44-C36440897AD6}" srcOrd="0" destOrd="1" presId="urn:microsoft.com/office/officeart/2005/8/layout/hProcess4"/>
    <dgm:cxn modelId="{F3B1C539-6EB3-49AC-9439-6E0ACBED773E}" srcId="{437AB23B-13B0-4AE3-924E-BFAE5EAE00A9}" destId="{60526FAA-63B2-4ADE-AAB0-F298E6F23F64}" srcOrd="0" destOrd="0" parTransId="{003CB98F-C436-430F-8E2B-DFED7A3DE3CA}" sibTransId="{05924E85-815B-4F4E-9231-7F0B8C8D17BB}"/>
    <dgm:cxn modelId="{BF137FA9-475F-4BED-B2F3-8861E23A1617}" type="presOf" srcId="{19A2954C-5C74-4380-B53D-3134DFD2BD93}" destId="{CDCAD455-EB6B-402B-B181-8BA63311810D}" srcOrd="0" destOrd="0" presId="urn:microsoft.com/office/officeart/2005/8/layout/hProcess4"/>
    <dgm:cxn modelId="{461F18DD-C405-4D4C-996D-A05F4B196387}" type="presOf" srcId="{4DEF7991-DB3B-4EFB-B409-20A96B442569}" destId="{F827665D-69F4-4582-BEB2-A5794CA30A06}" srcOrd="0" destOrd="0" presId="urn:microsoft.com/office/officeart/2005/8/layout/hProcess4"/>
    <dgm:cxn modelId="{5F9AE8B4-8BC6-4BDA-99AE-B99465F0C46D}" type="presOf" srcId="{60526FAA-63B2-4ADE-AAB0-F298E6F23F64}" destId="{44CE7E4B-B570-41DA-97BE-9F7D5574F4E3}" srcOrd="1" destOrd="0" presId="urn:microsoft.com/office/officeart/2005/8/layout/hProcess4"/>
    <dgm:cxn modelId="{A7235A81-7F98-4387-BFFF-757AE83CE23B}" type="presOf" srcId="{A911B4F7-8BC9-47D7-9642-A633630B2A46}" destId="{7CE3F8E3-8C1C-421D-98A7-8FA69EF747B1}" srcOrd="1" destOrd="0" presId="urn:microsoft.com/office/officeart/2005/8/layout/hProcess4"/>
    <dgm:cxn modelId="{48C1A20B-63B8-4373-9D3F-9AFCF9E2DDAA}" type="presOf" srcId="{A911B4F7-8BC9-47D7-9642-A633630B2A46}" destId="{86DDBEE2-8B91-44ED-B629-4631F9E18A12}" srcOrd="0" destOrd="0" presId="urn:microsoft.com/office/officeart/2005/8/layout/hProcess4"/>
    <dgm:cxn modelId="{0DE8548C-EA46-471F-9D0A-E2B34F486B94}" type="presOf" srcId="{E214BA6D-6E14-4C83-A785-B4FF1581D05E}" destId="{C18F92D0-DEF2-4832-8FA1-278D95B6B3A0}" srcOrd="0" destOrd="0" presId="urn:microsoft.com/office/officeart/2005/8/layout/hProcess4"/>
    <dgm:cxn modelId="{023C0A92-B3C0-45B9-8C86-AB829527B4BC}" srcId="{E214BA6D-6E14-4C83-A785-B4FF1581D05E}" destId="{8A8884EC-BED0-4A5D-9FB1-F77856440A7A}" srcOrd="1" destOrd="0" parTransId="{27D65953-E682-4B97-ACB4-A58EB1A1359A}" sibTransId="{A4FD3ACB-92D8-44FF-B568-32BD884EDF42}"/>
    <dgm:cxn modelId="{5A38B69C-4246-44C5-84D4-F9E3A9471359}" type="presOf" srcId="{8A8884EC-BED0-4A5D-9FB1-F77856440A7A}" destId="{86DDBEE2-8B91-44ED-B629-4631F9E18A12}" srcOrd="0" destOrd="1" presId="urn:microsoft.com/office/officeart/2005/8/layout/hProcess4"/>
    <dgm:cxn modelId="{F7607956-2B68-4120-ABF3-612B16A56CAF}" type="presOf" srcId="{4BA94C8C-63E7-4819-9483-BDD6924D3746}" destId="{92BF8A00-5694-4464-90D9-1154141BC261}" srcOrd="0" destOrd="0" presId="urn:microsoft.com/office/officeart/2005/8/layout/hProcess4"/>
    <dgm:cxn modelId="{9B38B6DE-04C6-4C12-ADCE-BBE11D2B3F4C}" srcId="{E214BA6D-6E14-4C83-A785-B4FF1581D05E}" destId="{A911B4F7-8BC9-47D7-9642-A633630B2A46}" srcOrd="0" destOrd="0" parTransId="{8D5408A1-1638-4F9F-AA8B-CC4D59B50ACA}" sibTransId="{4EC37A6F-9EFF-487C-B57D-353931C1D383}"/>
    <dgm:cxn modelId="{CF1C8B41-3EE3-49BA-87CA-7C17A5407209}" srcId="{AED6E543-D1E5-49FA-8209-021D517975D8}" destId="{437AB23B-13B0-4AE3-924E-BFAE5EAE00A9}" srcOrd="0" destOrd="0" parTransId="{39F77678-62E8-4A19-A41A-E19A68EAA443}" sibTransId="{4DEF7991-DB3B-4EFB-B409-20A96B442569}"/>
    <dgm:cxn modelId="{4EE56C2B-BB78-4A39-92B4-E33FB9B006F9}" type="presOf" srcId="{60526FAA-63B2-4ADE-AAB0-F298E6F23F64}" destId="{358BADB0-A89A-48CE-B619-DA3839D44E0F}" srcOrd="0" destOrd="0" presId="urn:microsoft.com/office/officeart/2005/8/layout/hProcess4"/>
    <dgm:cxn modelId="{6555265D-F84D-447D-A64E-ABE789D4B9F1}" type="presOf" srcId="{AED6E543-D1E5-49FA-8209-021D517975D8}" destId="{625D5B61-73EB-4687-B366-E6F70F0FDF74}" srcOrd="0" destOrd="0" presId="urn:microsoft.com/office/officeart/2005/8/layout/hProcess4"/>
    <dgm:cxn modelId="{3AC56888-6C6F-4A5F-AAF1-01C20C42D98C}" srcId="{437AB23B-13B0-4AE3-924E-BFAE5EAE00A9}" destId="{2E2F6236-2355-4A77-99D6-1B4F3AC3BC62}" srcOrd="2" destOrd="0" parTransId="{9FEDDB59-0C94-45E3-8070-7F812EBAA36D}" sibTransId="{A61CA3BA-DF1B-4CB5-84B2-293FFF0CD02C}"/>
    <dgm:cxn modelId="{16AAB086-F2EE-4519-8B56-87BEF348903A}" srcId="{AED6E543-D1E5-49FA-8209-021D517975D8}" destId="{4BA94C8C-63E7-4819-9483-BDD6924D3746}" srcOrd="2" destOrd="0" parTransId="{4F14D56A-292C-4BF3-8983-5BC9A05A7FFB}" sibTransId="{45C901A8-7DD6-4DD3-B25E-FEE59C9B66D4}"/>
    <dgm:cxn modelId="{C499A054-67B8-4B69-AE9C-CEABE27A5324}" type="presOf" srcId="{8A8884EC-BED0-4A5D-9FB1-F77856440A7A}" destId="{7CE3F8E3-8C1C-421D-98A7-8FA69EF747B1}" srcOrd="1" destOrd="1" presId="urn:microsoft.com/office/officeart/2005/8/layout/hProcess4"/>
    <dgm:cxn modelId="{15E9255D-F264-4FF3-A457-4FE4DFA7BC18}" srcId="{4BA94C8C-63E7-4819-9483-BDD6924D3746}" destId="{63B2E526-0BFE-4FA5-A8D7-298406FAE965}" srcOrd="1" destOrd="0" parTransId="{57A5F5D4-98C2-4C16-9F39-F6287D891ABE}" sibTransId="{1E4685F7-B719-48A5-8C55-EDBA33AD99D6}"/>
    <dgm:cxn modelId="{BF3E818A-7A04-45AA-97B0-8860A2C0966B}" type="presOf" srcId="{437AB23B-13B0-4AE3-924E-BFAE5EAE00A9}" destId="{0FFF5994-F4E1-424D-B972-4AA99AE9B8C2}" srcOrd="0" destOrd="0" presId="urn:microsoft.com/office/officeart/2005/8/layout/hProcess4"/>
    <dgm:cxn modelId="{DD34EB33-1DF1-4447-AF25-F4353A8EC964}" type="presOf" srcId="{3639CB1E-E875-44E7-B7F0-5748669BB42A}" destId="{F32D151A-7816-4D8F-AF44-C36440897AD6}" srcOrd="0" destOrd="0" presId="urn:microsoft.com/office/officeart/2005/8/layout/hProcess4"/>
    <dgm:cxn modelId="{3CA67ACF-7279-4B62-AA0F-285F82224669}" srcId="{AED6E543-D1E5-49FA-8209-021D517975D8}" destId="{E214BA6D-6E14-4C83-A785-B4FF1581D05E}" srcOrd="1" destOrd="0" parTransId="{331F2735-C458-4AA1-88E7-CD44B12E69A7}" sibTransId="{19A2954C-5C74-4380-B53D-3134DFD2BD93}"/>
    <dgm:cxn modelId="{E860C58B-D2CC-4E8A-B16D-282565B74A82}" srcId="{4BA94C8C-63E7-4819-9483-BDD6924D3746}" destId="{3639CB1E-E875-44E7-B7F0-5748669BB42A}" srcOrd="0" destOrd="0" parTransId="{C46EEE42-19BF-4D8A-980F-66692021B397}" sibTransId="{A40838A3-A1C7-4529-92FD-0FEDC1491C5F}"/>
    <dgm:cxn modelId="{175F1D6B-76DA-4749-A965-447E569D84BF}" type="presOf" srcId="{3639CB1E-E875-44E7-B7F0-5748669BB42A}" destId="{1A5E6DB2-5944-4C01-A9F4-4A069AB36B67}" srcOrd="1" destOrd="0" presId="urn:microsoft.com/office/officeart/2005/8/layout/hProcess4"/>
    <dgm:cxn modelId="{198CF78B-BDB6-469D-B9D7-589B4394544F}" srcId="{437AB23B-13B0-4AE3-924E-BFAE5EAE00A9}" destId="{D9C4D902-BD1F-4A38-B8A5-AB2B58925766}" srcOrd="1" destOrd="0" parTransId="{6FA57C59-A309-4D0D-88DF-DC1A1B0F2401}" sibTransId="{BB764740-97CF-4534-BF55-6E66EE5E3312}"/>
    <dgm:cxn modelId="{92995197-BAC5-413C-B56F-2D9BDF70F919}" type="presOf" srcId="{D9C4D902-BD1F-4A38-B8A5-AB2B58925766}" destId="{44CE7E4B-B570-41DA-97BE-9F7D5574F4E3}" srcOrd="1" destOrd="1" presId="urn:microsoft.com/office/officeart/2005/8/layout/hProcess4"/>
    <dgm:cxn modelId="{5796BA87-4733-45A1-B802-53D498A8C232}" type="presOf" srcId="{63B2E526-0BFE-4FA5-A8D7-298406FAE965}" destId="{1A5E6DB2-5944-4C01-A9F4-4A069AB36B67}" srcOrd="1" destOrd="1" presId="urn:microsoft.com/office/officeart/2005/8/layout/hProcess4"/>
    <dgm:cxn modelId="{00DDA64D-9EC9-43AC-BF95-F9C4AFC7FB6D}" type="presOf" srcId="{2E2F6236-2355-4A77-99D6-1B4F3AC3BC62}" destId="{44CE7E4B-B570-41DA-97BE-9F7D5574F4E3}" srcOrd="1" destOrd="2" presId="urn:microsoft.com/office/officeart/2005/8/layout/hProcess4"/>
    <dgm:cxn modelId="{D7B1AB5B-2006-422D-A02D-05756C71C3FF}" type="presOf" srcId="{2E2F6236-2355-4A77-99D6-1B4F3AC3BC62}" destId="{358BADB0-A89A-48CE-B619-DA3839D44E0F}" srcOrd="0" destOrd="2" presId="urn:microsoft.com/office/officeart/2005/8/layout/hProcess4"/>
    <dgm:cxn modelId="{DA2A44C4-C78D-494A-9A2E-E04F2C1C8EAD}" type="presParOf" srcId="{625D5B61-73EB-4687-B366-E6F70F0FDF74}" destId="{6AB74C41-EE21-414F-B880-C91960AE5EC4}" srcOrd="0" destOrd="0" presId="urn:microsoft.com/office/officeart/2005/8/layout/hProcess4"/>
    <dgm:cxn modelId="{AED705A7-D5DD-4169-834D-55456C594B30}" type="presParOf" srcId="{625D5B61-73EB-4687-B366-E6F70F0FDF74}" destId="{BC05A9D6-CA71-4512-9D58-2019022C136A}" srcOrd="1" destOrd="0" presId="urn:microsoft.com/office/officeart/2005/8/layout/hProcess4"/>
    <dgm:cxn modelId="{3AE517DB-7846-4D48-8470-4056250A977B}" type="presParOf" srcId="{625D5B61-73EB-4687-B366-E6F70F0FDF74}" destId="{901CFE09-8308-4CB6-B42D-B87DA4DB62C7}" srcOrd="2" destOrd="0" presId="urn:microsoft.com/office/officeart/2005/8/layout/hProcess4"/>
    <dgm:cxn modelId="{2D1E445D-5498-45DA-9DF5-BB7775C4C642}" type="presParOf" srcId="{901CFE09-8308-4CB6-B42D-B87DA4DB62C7}" destId="{574BB2E0-F6FB-4BB5-8728-33C0181856D8}" srcOrd="0" destOrd="0" presId="urn:microsoft.com/office/officeart/2005/8/layout/hProcess4"/>
    <dgm:cxn modelId="{B912B912-9FDD-40BE-8260-96CD820032F9}" type="presParOf" srcId="{574BB2E0-F6FB-4BB5-8728-33C0181856D8}" destId="{324361FE-5E04-4D56-84CD-3FBAD654CDE0}" srcOrd="0" destOrd="0" presId="urn:microsoft.com/office/officeart/2005/8/layout/hProcess4"/>
    <dgm:cxn modelId="{51CC7C26-1D42-4D0F-B635-AAC3A4EA0F66}" type="presParOf" srcId="{574BB2E0-F6FB-4BB5-8728-33C0181856D8}" destId="{358BADB0-A89A-48CE-B619-DA3839D44E0F}" srcOrd="1" destOrd="0" presId="urn:microsoft.com/office/officeart/2005/8/layout/hProcess4"/>
    <dgm:cxn modelId="{AD560179-1540-4077-BE78-5F5455A6E99F}" type="presParOf" srcId="{574BB2E0-F6FB-4BB5-8728-33C0181856D8}" destId="{44CE7E4B-B570-41DA-97BE-9F7D5574F4E3}" srcOrd="2" destOrd="0" presId="urn:microsoft.com/office/officeart/2005/8/layout/hProcess4"/>
    <dgm:cxn modelId="{FE11B3A2-A10E-4D73-97FC-F6AB82CFAA83}" type="presParOf" srcId="{574BB2E0-F6FB-4BB5-8728-33C0181856D8}" destId="{0FFF5994-F4E1-424D-B972-4AA99AE9B8C2}" srcOrd="3" destOrd="0" presId="urn:microsoft.com/office/officeart/2005/8/layout/hProcess4"/>
    <dgm:cxn modelId="{0C72CEF9-6AB2-4FC2-B1BC-C18C179BCE5E}" type="presParOf" srcId="{574BB2E0-F6FB-4BB5-8728-33C0181856D8}" destId="{F268AAC0-5B1D-4FF2-A23A-A4120CB7760F}" srcOrd="4" destOrd="0" presId="urn:microsoft.com/office/officeart/2005/8/layout/hProcess4"/>
    <dgm:cxn modelId="{3A925823-42E7-4F5D-93CD-D7A3F7183284}" type="presParOf" srcId="{901CFE09-8308-4CB6-B42D-B87DA4DB62C7}" destId="{F827665D-69F4-4582-BEB2-A5794CA30A06}" srcOrd="1" destOrd="0" presId="urn:microsoft.com/office/officeart/2005/8/layout/hProcess4"/>
    <dgm:cxn modelId="{51C39B1F-F1CD-4C7C-A9C4-0020807AFDB2}" type="presParOf" srcId="{901CFE09-8308-4CB6-B42D-B87DA4DB62C7}" destId="{0FDFAFA8-BEF1-4EA4-AABF-56E29002ACCE}" srcOrd="2" destOrd="0" presId="urn:microsoft.com/office/officeart/2005/8/layout/hProcess4"/>
    <dgm:cxn modelId="{82E8B5BC-F628-4E42-9A9F-EA80D8697069}" type="presParOf" srcId="{0FDFAFA8-BEF1-4EA4-AABF-56E29002ACCE}" destId="{1406CEDF-8E1C-46FB-9CFF-1DA3A113C7FE}" srcOrd="0" destOrd="0" presId="urn:microsoft.com/office/officeart/2005/8/layout/hProcess4"/>
    <dgm:cxn modelId="{23CD82A9-02ED-44E9-BCC1-BC9000F3EC44}" type="presParOf" srcId="{0FDFAFA8-BEF1-4EA4-AABF-56E29002ACCE}" destId="{86DDBEE2-8B91-44ED-B629-4631F9E18A12}" srcOrd="1" destOrd="0" presId="urn:microsoft.com/office/officeart/2005/8/layout/hProcess4"/>
    <dgm:cxn modelId="{00557736-F5C6-4AC4-86A1-0A9DD946FE46}" type="presParOf" srcId="{0FDFAFA8-BEF1-4EA4-AABF-56E29002ACCE}" destId="{7CE3F8E3-8C1C-421D-98A7-8FA69EF747B1}" srcOrd="2" destOrd="0" presId="urn:microsoft.com/office/officeart/2005/8/layout/hProcess4"/>
    <dgm:cxn modelId="{E72F3868-9135-4122-8427-18C4773FDF0A}" type="presParOf" srcId="{0FDFAFA8-BEF1-4EA4-AABF-56E29002ACCE}" destId="{C18F92D0-DEF2-4832-8FA1-278D95B6B3A0}" srcOrd="3" destOrd="0" presId="urn:microsoft.com/office/officeart/2005/8/layout/hProcess4"/>
    <dgm:cxn modelId="{0056BF0E-1B30-4073-ADC6-C4F506CA7914}" type="presParOf" srcId="{0FDFAFA8-BEF1-4EA4-AABF-56E29002ACCE}" destId="{DCDC6411-C29A-4982-8684-1D1BFC24E8FE}" srcOrd="4" destOrd="0" presId="urn:microsoft.com/office/officeart/2005/8/layout/hProcess4"/>
    <dgm:cxn modelId="{60BE2722-A572-44C2-9511-7C5CC55B0961}" type="presParOf" srcId="{901CFE09-8308-4CB6-B42D-B87DA4DB62C7}" destId="{CDCAD455-EB6B-402B-B181-8BA63311810D}" srcOrd="3" destOrd="0" presId="urn:microsoft.com/office/officeart/2005/8/layout/hProcess4"/>
    <dgm:cxn modelId="{4BFEF5F0-111C-4CC6-B85D-BDBB94970B4B}" type="presParOf" srcId="{901CFE09-8308-4CB6-B42D-B87DA4DB62C7}" destId="{F894E1F7-CE39-4E50-B696-64D75C9AA8FE}" srcOrd="4" destOrd="0" presId="urn:microsoft.com/office/officeart/2005/8/layout/hProcess4"/>
    <dgm:cxn modelId="{4F2A4DFC-554A-4675-A0EC-8A7848F5D02E}" type="presParOf" srcId="{F894E1F7-CE39-4E50-B696-64D75C9AA8FE}" destId="{E1925DF0-50A4-41B2-A5A0-A320ADC8C4E2}" srcOrd="0" destOrd="0" presId="urn:microsoft.com/office/officeart/2005/8/layout/hProcess4"/>
    <dgm:cxn modelId="{F76F8533-869B-422E-80A4-988FAE484CB6}" type="presParOf" srcId="{F894E1F7-CE39-4E50-B696-64D75C9AA8FE}" destId="{F32D151A-7816-4D8F-AF44-C36440897AD6}" srcOrd="1" destOrd="0" presId="urn:microsoft.com/office/officeart/2005/8/layout/hProcess4"/>
    <dgm:cxn modelId="{92012E8B-65D1-40FC-AEC7-DA030BBC14F9}" type="presParOf" srcId="{F894E1F7-CE39-4E50-B696-64D75C9AA8FE}" destId="{1A5E6DB2-5944-4C01-A9F4-4A069AB36B67}" srcOrd="2" destOrd="0" presId="urn:microsoft.com/office/officeart/2005/8/layout/hProcess4"/>
    <dgm:cxn modelId="{968A1C71-C633-40DD-8307-6CFB4D2B8F32}" type="presParOf" srcId="{F894E1F7-CE39-4E50-B696-64D75C9AA8FE}" destId="{92BF8A00-5694-4464-90D9-1154141BC261}" srcOrd="3" destOrd="0" presId="urn:microsoft.com/office/officeart/2005/8/layout/hProcess4"/>
    <dgm:cxn modelId="{B2E10A05-579E-4E74-BBE8-8BA954977321}" type="presParOf" srcId="{F894E1F7-CE39-4E50-B696-64D75C9AA8FE}" destId="{014686AA-5AC4-408F-9ACA-399D799902FE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8BADB0-A89A-48CE-B619-DA3839D44E0F}">
      <dsp:nvSpPr>
        <dsp:cNvPr id="0" name=""/>
        <dsp:cNvSpPr/>
      </dsp:nvSpPr>
      <dsp:spPr>
        <a:xfrm>
          <a:off x="867754" y="1769248"/>
          <a:ext cx="1702809" cy="1824687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E7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Обращается в Банк с заявкой на получение кредита</a:t>
          </a:r>
          <a:endParaRPr lang="ru-RU" sz="1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sp:txBody>
      <dsp:txXfrm>
        <a:off x="909745" y="1811239"/>
        <a:ext cx="1618827" cy="1349700"/>
      </dsp:txXfrm>
    </dsp:sp>
    <dsp:sp modelId="{F827665D-69F4-4582-BEB2-A5794CA30A06}">
      <dsp:nvSpPr>
        <dsp:cNvPr id="0" name=""/>
        <dsp:cNvSpPr/>
      </dsp:nvSpPr>
      <dsp:spPr>
        <a:xfrm>
          <a:off x="1846924" y="2298318"/>
          <a:ext cx="2302074" cy="2302074"/>
        </a:xfrm>
        <a:prstGeom prst="leftCircularArrow">
          <a:avLst>
            <a:gd name="adj1" fmla="val 2877"/>
            <a:gd name="adj2" fmla="val 351808"/>
            <a:gd name="adj3" fmla="val 2127319"/>
            <a:gd name="adj4" fmla="val 9024489"/>
            <a:gd name="adj5" fmla="val 3357"/>
          </a:avLst>
        </a:prstGeom>
        <a:solidFill>
          <a:srgbClr val="1F497D">
            <a:lumMod val="40000"/>
            <a:lumOff val="6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FF5994-F4E1-424D-B972-4AA99AE9B8C2}">
      <dsp:nvSpPr>
        <dsp:cNvPr id="0" name=""/>
        <dsp:cNvSpPr/>
      </dsp:nvSpPr>
      <dsp:spPr>
        <a:xfrm>
          <a:off x="1071605" y="3202931"/>
          <a:ext cx="1966491" cy="782008"/>
        </a:xfrm>
        <a:prstGeom prst="roundRect">
          <a:avLst>
            <a:gd name="adj" fmla="val 10000"/>
          </a:avLst>
        </a:prstGeom>
        <a:solidFill>
          <a:srgbClr val="1F4E79"/>
        </a:solidFill>
        <a:ln w="38100" cap="flat" cmpd="sng" algn="ctr">
          <a:solidFill>
            <a:sysClr val="window" lastClr="FFFFFF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Заемщик</a:t>
          </a:r>
          <a:endParaRPr lang="ru-RU" sz="2300" kern="1200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sp:txBody>
      <dsp:txXfrm>
        <a:off x="1094509" y="3225835"/>
        <a:ext cx="1920683" cy="736200"/>
      </dsp:txXfrm>
    </dsp:sp>
    <dsp:sp modelId="{86DDBEE2-8B91-44ED-B629-4631F9E18A12}">
      <dsp:nvSpPr>
        <dsp:cNvPr id="0" name=""/>
        <dsp:cNvSpPr/>
      </dsp:nvSpPr>
      <dsp:spPr>
        <a:xfrm>
          <a:off x="2967386" y="1769248"/>
          <a:ext cx="2906036" cy="1824687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E7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Принимает решение о предоставлении кредита</a:t>
          </a:r>
          <a:endParaRPr lang="ru-RU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Направляет пакет документов Клиента в Корпорацию для получения гарантии</a:t>
          </a:r>
          <a:endParaRPr lang="ru-RU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sp:txBody>
      <dsp:txXfrm>
        <a:off x="3009377" y="2202243"/>
        <a:ext cx="2822054" cy="1349700"/>
      </dsp:txXfrm>
    </dsp:sp>
    <dsp:sp modelId="{CDCAD455-EB6B-402B-B181-8BA63311810D}">
      <dsp:nvSpPr>
        <dsp:cNvPr id="0" name=""/>
        <dsp:cNvSpPr/>
      </dsp:nvSpPr>
      <dsp:spPr>
        <a:xfrm>
          <a:off x="4491083" y="654750"/>
          <a:ext cx="2728957" cy="2728957"/>
        </a:xfrm>
        <a:prstGeom prst="circularArrow">
          <a:avLst>
            <a:gd name="adj1" fmla="val 2555"/>
            <a:gd name="adj2" fmla="val 310003"/>
            <a:gd name="adj3" fmla="val 19514486"/>
            <a:gd name="adj4" fmla="val 12575511"/>
            <a:gd name="adj5" fmla="val 2980"/>
          </a:avLst>
        </a:prstGeom>
        <a:solidFill>
          <a:srgbClr val="1F497D">
            <a:lumMod val="40000"/>
            <a:lumOff val="6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8F92D0-DEF2-4832-8FA1-278D95B6B3A0}">
      <dsp:nvSpPr>
        <dsp:cNvPr id="0" name=""/>
        <dsp:cNvSpPr/>
      </dsp:nvSpPr>
      <dsp:spPr>
        <a:xfrm>
          <a:off x="3743604" y="1378244"/>
          <a:ext cx="1966491" cy="782008"/>
        </a:xfrm>
        <a:prstGeom prst="roundRect">
          <a:avLst>
            <a:gd name="adj" fmla="val 10000"/>
          </a:avLst>
        </a:prstGeom>
        <a:solidFill>
          <a:srgbClr val="1F4E79"/>
        </a:solidFill>
        <a:ln w="38100" cap="flat" cmpd="sng" algn="ctr">
          <a:solidFill>
            <a:sysClr val="window" lastClr="FFFFFF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Банк</a:t>
          </a:r>
          <a:endParaRPr lang="ru-RU" sz="2300" kern="1200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sp:txBody>
      <dsp:txXfrm>
        <a:off x="3766508" y="1401148"/>
        <a:ext cx="1920683" cy="736200"/>
      </dsp:txXfrm>
    </dsp:sp>
    <dsp:sp modelId="{F32D151A-7816-4D8F-AF44-C36440897AD6}">
      <dsp:nvSpPr>
        <dsp:cNvPr id="0" name=""/>
        <dsp:cNvSpPr/>
      </dsp:nvSpPr>
      <dsp:spPr>
        <a:xfrm>
          <a:off x="6287919" y="1769248"/>
          <a:ext cx="1859750" cy="1824687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E7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7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Принимает решение о предоставлении гарантии</a:t>
          </a:r>
          <a:endParaRPr lang="ru-RU" sz="17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sp:txBody>
      <dsp:txXfrm>
        <a:off x="6329910" y="1811239"/>
        <a:ext cx="1775768" cy="1349700"/>
      </dsp:txXfrm>
    </dsp:sp>
    <dsp:sp modelId="{92BF8A00-5694-4464-90D9-1154141BC261}">
      <dsp:nvSpPr>
        <dsp:cNvPr id="0" name=""/>
        <dsp:cNvSpPr/>
      </dsp:nvSpPr>
      <dsp:spPr>
        <a:xfrm>
          <a:off x="6448272" y="3202931"/>
          <a:ext cx="1966491" cy="782008"/>
        </a:xfrm>
        <a:prstGeom prst="roundRect">
          <a:avLst>
            <a:gd name="adj" fmla="val 10000"/>
          </a:avLst>
        </a:prstGeom>
        <a:solidFill>
          <a:srgbClr val="1F4E79"/>
        </a:solidFill>
        <a:ln w="38100" cap="flat" cmpd="sng" algn="ctr">
          <a:solidFill>
            <a:sysClr val="window" lastClr="FFFFFF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Корпорация</a:t>
          </a:r>
          <a:endParaRPr lang="ru-RU" sz="2300" kern="1200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sp:txBody>
      <dsp:txXfrm>
        <a:off x="6471176" y="3225835"/>
        <a:ext cx="1920683" cy="7362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8BADB0-A89A-48CE-B619-DA3839D44E0F}">
      <dsp:nvSpPr>
        <dsp:cNvPr id="0" name=""/>
        <dsp:cNvSpPr/>
      </dsp:nvSpPr>
      <dsp:spPr>
        <a:xfrm>
          <a:off x="626811" y="844132"/>
          <a:ext cx="2307103" cy="2943973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E7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Обращается в Корпорацию с заявкой на получение предварительного согласия на выдачу гарантии </a:t>
          </a:r>
          <a:endParaRPr lang="ru-RU" sz="1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Предоставляет пакет документов 2 этапа</a:t>
          </a:r>
          <a:endParaRPr lang="ru-RU" sz="1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sp:txBody>
      <dsp:txXfrm>
        <a:off x="694384" y="911705"/>
        <a:ext cx="2171957" cy="2177976"/>
      </dsp:txXfrm>
    </dsp:sp>
    <dsp:sp modelId="{F827665D-69F4-4582-BEB2-A5794CA30A06}">
      <dsp:nvSpPr>
        <dsp:cNvPr id="0" name=""/>
        <dsp:cNvSpPr/>
      </dsp:nvSpPr>
      <dsp:spPr>
        <a:xfrm>
          <a:off x="1494833" y="2424303"/>
          <a:ext cx="2747285" cy="2250521"/>
        </a:xfrm>
        <a:prstGeom prst="leftCircularArrow">
          <a:avLst>
            <a:gd name="adj1" fmla="val 2877"/>
            <a:gd name="adj2" fmla="val 351808"/>
            <a:gd name="adj3" fmla="val 2127319"/>
            <a:gd name="adj4" fmla="val 9024489"/>
            <a:gd name="adj5" fmla="val 3357"/>
          </a:avLst>
        </a:prstGeom>
        <a:solidFill>
          <a:srgbClr val="1F497D">
            <a:lumMod val="40000"/>
            <a:lumOff val="6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FF5994-F4E1-424D-B972-4AA99AE9B8C2}">
      <dsp:nvSpPr>
        <dsp:cNvPr id="0" name=""/>
        <dsp:cNvSpPr/>
      </dsp:nvSpPr>
      <dsp:spPr>
        <a:xfrm>
          <a:off x="888607" y="3355854"/>
          <a:ext cx="2009031" cy="798925"/>
        </a:xfrm>
        <a:prstGeom prst="roundRect">
          <a:avLst>
            <a:gd name="adj" fmla="val 10000"/>
          </a:avLst>
        </a:prstGeom>
        <a:solidFill>
          <a:srgbClr val="1F4E79"/>
        </a:solidFill>
        <a:ln w="38100" cap="flat" cmpd="sng" algn="ctr">
          <a:solidFill>
            <a:sysClr val="window" lastClr="FFFFFF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Инициатор проекта</a:t>
          </a:r>
          <a:endParaRPr lang="ru-RU" sz="2300" kern="1200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sp:txBody>
      <dsp:txXfrm>
        <a:off x="912007" y="3379254"/>
        <a:ext cx="1962231" cy="752125"/>
      </dsp:txXfrm>
    </dsp:sp>
    <dsp:sp modelId="{86DDBEE2-8B91-44ED-B629-4631F9E18A12}">
      <dsp:nvSpPr>
        <dsp:cNvPr id="0" name=""/>
        <dsp:cNvSpPr/>
      </dsp:nvSpPr>
      <dsp:spPr>
        <a:xfrm>
          <a:off x="3292994" y="577800"/>
          <a:ext cx="2590708" cy="3569101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E7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Принимает решение о предоставлении предварительного согласия на выдачу гарантии </a:t>
          </a:r>
          <a:endParaRPr lang="ru-RU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Направляет проект в ключевые Банки партнеры для рассмотрения проекта и организации «тендера» среди Банков</a:t>
          </a:r>
          <a:endParaRPr lang="ru-RU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sp:txBody>
      <dsp:txXfrm>
        <a:off x="3368873" y="1418486"/>
        <a:ext cx="2438950" cy="2652535"/>
      </dsp:txXfrm>
    </dsp:sp>
    <dsp:sp modelId="{CDCAD455-EB6B-402B-B181-8BA63311810D}">
      <dsp:nvSpPr>
        <dsp:cNvPr id="0" name=""/>
        <dsp:cNvSpPr/>
      </dsp:nvSpPr>
      <dsp:spPr>
        <a:xfrm>
          <a:off x="3819008" y="-192857"/>
          <a:ext cx="3676924" cy="2800499"/>
        </a:xfrm>
        <a:prstGeom prst="circularArrow">
          <a:avLst>
            <a:gd name="adj1" fmla="val 2555"/>
            <a:gd name="adj2" fmla="val 310003"/>
            <a:gd name="adj3" fmla="val 19514486"/>
            <a:gd name="adj4" fmla="val 12575511"/>
            <a:gd name="adj5" fmla="val 2980"/>
          </a:avLst>
        </a:prstGeom>
        <a:solidFill>
          <a:srgbClr val="1F497D">
            <a:lumMod val="40000"/>
            <a:lumOff val="6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8F92D0-DEF2-4832-8FA1-278D95B6B3A0}">
      <dsp:nvSpPr>
        <dsp:cNvPr id="0" name=""/>
        <dsp:cNvSpPr/>
      </dsp:nvSpPr>
      <dsp:spPr>
        <a:xfrm>
          <a:off x="3655417" y="491815"/>
          <a:ext cx="2009031" cy="798925"/>
        </a:xfrm>
        <a:prstGeom prst="roundRect">
          <a:avLst>
            <a:gd name="adj" fmla="val 10000"/>
          </a:avLst>
        </a:prstGeom>
        <a:solidFill>
          <a:srgbClr val="1F4E79"/>
        </a:solidFill>
        <a:ln w="38100" cap="flat" cmpd="sng" algn="ctr">
          <a:solidFill>
            <a:sysClr val="window" lastClr="FFFFFF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Корпорация</a:t>
          </a:r>
          <a:endParaRPr lang="ru-RU" sz="2300" kern="1200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sp:txBody>
      <dsp:txXfrm>
        <a:off x="3678817" y="515215"/>
        <a:ext cx="1962231" cy="752125"/>
      </dsp:txXfrm>
    </dsp:sp>
    <dsp:sp modelId="{F32D151A-7816-4D8F-AF44-C36440897AD6}">
      <dsp:nvSpPr>
        <dsp:cNvPr id="0" name=""/>
        <dsp:cNvSpPr/>
      </dsp:nvSpPr>
      <dsp:spPr>
        <a:xfrm>
          <a:off x="6077406" y="393900"/>
          <a:ext cx="2360850" cy="3844437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E7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Запрашивает необходимый пакет документов у Заемщика</a:t>
          </a:r>
          <a:endParaRPr lang="ru-RU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Самостоятельно принимает решение о предоставлении кредита с учетом решения Корпорации предоставлении предварительного согласия на выдачу гарантии </a:t>
          </a:r>
          <a:endParaRPr lang="ru-RU" sz="17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6146553" y="463047"/>
        <a:ext cx="2222556" cy="2882335"/>
      </dsp:txXfrm>
    </dsp:sp>
    <dsp:sp modelId="{92BF8A00-5694-4464-90D9-1154141BC261}">
      <dsp:nvSpPr>
        <dsp:cNvPr id="0" name=""/>
        <dsp:cNvSpPr/>
      </dsp:nvSpPr>
      <dsp:spPr>
        <a:xfrm>
          <a:off x="6445064" y="3423275"/>
          <a:ext cx="2063315" cy="798925"/>
        </a:xfrm>
        <a:prstGeom prst="roundRect">
          <a:avLst>
            <a:gd name="adj" fmla="val 10000"/>
          </a:avLst>
        </a:prstGeom>
        <a:solidFill>
          <a:srgbClr val="1F4E79"/>
        </a:solidFill>
        <a:ln w="38100" cap="flat" cmpd="sng" algn="ctr">
          <a:solidFill>
            <a:sysClr val="window" lastClr="FFFFFF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Банк-партнер</a:t>
          </a:r>
          <a:endParaRPr lang="ru-RU" sz="2300" kern="1200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sp:txBody>
      <dsp:txXfrm>
        <a:off x="6468464" y="3446675"/>
        <a:ext cx="2016515" cy="7521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1" y="0"/>
            <a:ext cx="2914944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2184" tIns="31094" rIns="62184" bIns="31094" numCol="1" anchor="t" anchorCtr="0" compatLnSpc="1">
            <a:prstTxWarp prst="textNoShape">
              <a:avLst/>
            </a:prstTxWarp>
          </a:bodyPr>
          <a:lstStyle>
            <a:lvl1pPr defTabSz="622397">
              <a:defRPr sz="8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09707" y="0"/>
            <a:ext cx="2913396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2184" tIns="31094" rIns="62184" bIns="31094" numCol="1" anchor="t" anchorCtr="0" compatLnSpc="1">
            <a:prstTxWarp prst="textNoShape">
              <a:avLst/>
            </a:prstTxWarp>
          </a:bodyPr>
          <a:lstStyle>
            <a:lvl1pPr algn="r" defTabSz="622397">
              <a:defRPr sz="800"/>
            </a:lvl1pPr>
          </a:lstStyle>
          <a:p>
            <a:fld id="{42B58284-BD55-477D-829B-0D8B66B41141}" type="datetimeFigureOut">
              <a:rPr lang="en-US"/>
              <a:pPr/>
              <a:t>2/20/2019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1" y="9378975"/>
            <a:ext cx="2914944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2184" tIns="31094" rIns="62184" bIns="31094" numCol="1" anchor="b" anchorCtr="0" compatLnSpc="1">
            <a:prstTxWarp prst="textNoShape">
              <a:avLst/>
            </a:prstTxWarp>
          </a:bodyPr>
          <a:lstStyle>
            <a:lvl1pPr defTabSz="622397">
              <a:defRPr sz="8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09707" y="9378975"/>
            <a:ext cx="2913396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2184" tIns="31094" rIns="62184" bIns="31094" numCol="1" anchor="b" anchorCtr="0" compatLnSpc="1">
            <a:prstTxWarp prst="textNoShape">
              <a:avLst/>
            </a:prstTxWarp>
          </a:bodyPr>
          <a:lstStyle>
            <a:lvl1pPr algn="r" defTabSz="622397">
              <a:defRPr sz="800"/>
            </a:lvl1pPr>
          </a:lstStyle>
          <a:p>
            <a:fld id="{B000AF5B-B840-4C36-ABEB-C07F7C1C287A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0745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1" y="0"/>
            <a:ext cx="2914944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05" tIns="47403" rIns="94805" bIns="47403" numCol="1" anchor="t" anchorCtr="0" compatLnSpc="1">
            <a:prstTxWarp prst="textNoShape">
              <a:avLst/>
            </a:prstTxWarp>
          </a:bodyPr>
          <a:lstStyle>
            <a:lvl1pPr defTabSz="622397">
              <a:defRPr sz="1100">
                <a:latin typeface="Calibri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09707" y="0"/>
            <a:ext cx="2913396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05" tIns="47403" rIns="94805" bIns="47403" numCol="1" anchor="t" anchorCtr="0" compatLnSpc="1">
            <a:prstTxWarp prst="textNoShape">
              <a:avLst/>
            </a:prstTxWarp>
          </a:bodyPr>
          <a:lstStyle>
            <a:lvl1pPr algn="r" defTabSz="622397">
              <a:defRPr sz="1100">
                <a:latin typeface="Calibri" pitchFamily="34" charset="0"/>
              </a:defRPr>
            </a:lvl1pPr>
          </a:lstStyle>
          <a:p>
            <a:fld id="{660D0E8B-676B-4AF2-96B6-20F8C726C38A}" type="datetimeFigureOut">
              <a:rPr lang="en-US"/>
              <a:pPr/>
              <a:t>2/20/2019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3575" y="741363"/>
            <a:ext cx="5399088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6623" tIns="68315" rIns="136623" bIns="68315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71847" y="4690273"/>
            <a:ext cx="5380958" cy="444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05" tIns="47403" rIns="94805" bIns="474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0"/>
            <a:r>
              <a:rPr lang="en-US" smtClean="0"/>
              <a:t>Second level</a:t>
            </a:r>
          </a:p>
          <a:p>
            <a:pPr lvl="0"/>
            <a:r>
              <a:rPr lang="en-US" smtClean="0"/>
              <a:t>Third level</a:t>
            </a:r>
          </a:p>
          <a:p>
            <a:pPr lvl="0"/>
            <a:r>
              <a:rPr lang="en-US" smtClean="0"/>
              <a:t>Fourth level</a:t>
            </a:r>
          </a:p>
          <a:p>
            <a:pPr lvl="0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1" y="9378975"/>
            <a:ext cx="2914944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05" tIns="47403" rIns="94805" bIns="47403" numCol="1" anchor="b" anchorCtr="0" compatLnSpc="1">
            <a:prstTxWarp prst="textNoShape">
              <a:avLst/>
            </a:prstTxWarp>
          </a:bodyPr>
          <a:lstStyle>
            <a:lvl1pPr defTabSz="622397">
              <a:defRPr sz="1100">
                <a:latin typeface="Calibri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09707" y="9378975"/>
            <a:ext cx="2913396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05" tIns="47403" rIns="94805" bIns="47403" numCol="1" anchor="b" anchorCtr="0" compatLnSpc="1">
            <a:prstTxWarp prst="textNoShape">
              <a:avLst/>
            </a:prstTxWarp>
          </a:bodyPr>
          <a:lstStyle>
            <a:lvl1pPr algn="r" defTabSz="622397">
              <a:defRPr sz="1100">
                <a:latin typeface="Calibri" pitchFamily="34" charset="0"/>
              </a:defRPr>
            </a:lvl1pPr>
          </a:lstStyle>
          <a:p>
            <a:fld id="{7712EFF2-E535-4F8D-9276-91B171A78362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42481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27" kern="1200">
        <a:solidFill>
          <a:schemeClr val="tx1"/>
        </a:solidFill>
        <a:latin typeface="+mn-lt"/>
        <a:ea typeface="+mn-ea"/>
        <a:cs typeface="+mn-cs"/>
      </a:defRPr>
    </a:lvl1pPr>
    <a:lvl2pPr marL="778686" indent="-299495" algn="l" rtl="0" eaLnBrk="0" fontAlgn="base" hangingPunct="0">
      <a:spcBef>
        <a:spcPct val="30000"/>
      </a:spcBef>
      <a:spcAft>
        <a:spcPct val="0"/>
      </a:spcAft>
      <a:defRPr sz="1227" kern="1200">
        <a:solidFill>
          <a:schemeClr val="tx1"/>
        </a:solidFill>
        <a:latin typeface="+mn-lt"/>
        <a:ea typeface="+mn-ea"/>
        <a:cs typeface="+mn-cs"/>
      </a:defRPr>
    </a:lvl2pPr>
    <a:lvl3pPr marL="1197978" indent="-239596" algn="l" rtl="0" eaLnBrk="0" fontAlgn="base" hangingPunct="0">
      <a:spcBef>
        <a:spcPct val="30000"/>
      </a:spcBef>
      <a:spcAft>
        <a:spcPct val="0"/>
      </a:spcAft>
      <a:defRPr sz="1227" kern="1200">
        <a:solidFill>
          <a:schemeClr val="tx1"/>
        </a:solidFill>
        <a:latin typeface="+mn-lt"/>
        <a:ea typeface="+mn-ea"/>
        <a:cs typeface="+mn-cs"/>
      </a:defRPr>
    </a:lvl3pPr>
    <a:lvl4pPr marL="1677170" indent="-239596" algn="l" rtl="0" eaLnBrk="0" fontAlgn="base" hangingPunct="0">
      <a:spcBef>
        <a:spcPct val="30000"/>
      </a:spcBef>
      <a:spcAft>
        <a:spcPct val="0"/>
      </a:spcAft>
      <a:defRPr sz="1227" kern="1200">
        <a:solidFill>
          <a:schemeClr val="tx1"/>
        </a:solidFill>
        <a:latin typeface="+mn-lt"/>
        <a:ea typeface="+mn-ea"/>
        <a:cs typeface="+mn-cs"/>
      </a:defRPr>
    </a:lvl4pPr>
    <a:lvl5pPr marL="2156361" indent="-239596" algn="l" rtl="0" eaLnBrk="0" fontAlgn="base" hangingPunct="0">
      <a:spcBef>
        <a:spcPct val="30000"/>
      </a:spcBef>
      <a:spcAft>
        <a:spcPct val="0"/>
      </a:spcAft>
      <a:defRPr sz="1227" kern="1200">
        <a:solidFill>
          <a:schemeClr val="tx1"/>
        </a:solidFill>
        <a:latin typeface="+mn-lt"/>
        <a:ea typeface="+mn-ea"/>
        <a:cs typeface="+mn-cs"/>
      </a:defRPr>
    </a:lvl5pPr>
    <a:lvl6pPr marL="2395957" algn="l" defTabSz="958383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6pPr>
    <a:lvl7pPr marL="2875148" algn="l" defTabSz="958383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7pPr>
    <a:lvl8pPr marL="3354339" algn="l" defTabSz="958383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8pPr>
    <a:lvl9pPr marL="3833531" algn="l" defTabSz="958383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299374" y="3243722"/>
            <a:ext cx="10001242" cy="215332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ctr">
              <a:defRPr lang="en-US" sz="3200" b="1" kern="1200" dirty="0" smtClean="0">
                <a:solidFill>
                  <a:srgbClr val="5B9BD5">
                    <a:lumMod val="50000"/>
                  </a:srgbClr>
                </a:solidFill>
                <a:latin typeface="Calibri"/>
                <a:ea typeface="+mn-ea"/>
                <a:cs typeface="+mn-cs"/>
              </a:defRPr>
            </a:lvl1pPr>
          </a:lstStyle>
          <a:p>
            <a:pPr marL="0" lvl="0" algn="ctr" defTabSz="1163111" eaLnBrk="1" fontAlgn="auto" latinLnBrk="0" hangingPunct="1">
              <a:spcBef>
                <a:spcPts val="0"/>
              </a:spcBef>
              <a:spcAft>
                <a:spcPts val="0"/>
              </a:spcAft>
            </a:pPr>
            <a:endParaRPr lang="en-US" dirty="0" smtClean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 cstate="print"/>
          <a:srcRect l="2083" t="12026" r="15209" b="51231"/>
          <a:stretch/>
        </p:blipFill>
        <p:spPr>
          <a:xfrm>
            <a:off x="0" y="-4926"/>
            <a:ext cx="12599988" cy="266710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11866933" y="8257871"/>
            <a:ext cx="387770" cy="18174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r" defTabSz="1093324" rtl="0" eaLnBrk="1" fontAlgn="base" latinLnBrk="0" hangingPunct="1">
              <a:lnSpc>
                <a:spcPts val="1434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747F3F-2E8A-4EAB-A46A-01A88D87E637}" type="slidenum">
              <a:rPr kumimoji="0" lang="en-US" sz="1272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1093324" rtl="0" eaLnBrk="1" fontAlgn="base" latinLnBrk="0" hangingPunct="1">
                <a:lnSpc>
                  <a:spcPts val="1434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72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3427288" y="152402"/>
            <a:ext cx="8827415" cy="69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noAutofit/>
          </a:bodyPr>
          <a:lstStyle>
            <a:lvl1pPr>
              <a:lnSpc>
                <a:spcPct val="100000"/>
              </a:lnSpc>
              <a:defRPr lang="en-US" sz="2400" kern="1200" dirty="0" smtClean="0">
                <a:solidFill>
                  <a:srgbClr val="1F4E79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marL="0" lvl="0" defTabSz="1163111" eaLnBrk="1" fontAlgn="auto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51350" y="1062099"/>
            <a:ext cx="11903353" cy="7257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0" indent="0">
              <a:buNone/>
              <a:defRPr>
                <a:solidFill>
                  <a:schemeClr val="tx1"/>
                </a:solidFill>
              </a:defRPr>
            </a:lvl2pPr>
            <a:lvl3pPr marL="242962" indent="0">
              <a:buNone/>
              <a:defRPr>
                <a:solidFill>
                  <a:schemeClr val="tx1"/>
                </a:solidFill>
              </a:defRPr>
            </a:lvl3pPr>
            <a:lvl4pPr marL="476432" indent="0">
              <a:buNone/>
              <a:defRPr>
                <a:solidFill>
                  <a:schemeClr val="tx1"/>
                </a:solidFill>
              </a:defRPr>
            </a:lvl4pPr>
            <a:lvl5pPr marL="719391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/>
          <a:srcRect l="2083" t="12026" r="15209" b="51231"/>
          <a:stretch/>
        </p:blipFill>
        <p:spPr>
          <a:xfrm>
            <a:off x="1" y="-4926"/>
            <a:ext cx="3427287" cy="85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1189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721" userDrawn="1">
          <p15:clr>
            <a:srgbClr val="FBAE40"/>
          </p15:clr>
        </p15:guide>
        <p15:guide id="2" pos="396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2" y="2059367"/>
            <a:ext cx="12599986" cy="4134370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118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1886287" y="2059367"/>
            <a:ext cx="8827415" cy="4134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noAutofit/>
          </a:bodyPr>
          <a:lstStyle>
            <a:lvl1pPr algn="ctr">
              <a:lnSpc>
                <a:spcPct val="100000"/>
              </a:lnSpc>
              <a:defRPr lang="en-US" sz="32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n-ea"/>
                <a:cs typeface="+mn-cs"/>
              </a:defRPr>
            </a:lvl1pPr>
          </a:lstStyle>
          <a:p>
            <a:pPr marL="0" lvl="0" defTabSz="1163111" eaLnBrk="1" fontAlgn="auto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/>
          <a:srcRect l="2083" t="12026" r="15209" b="51231"/>
          <a:stretch/>
        </p:blipFill>
        <p:spPr>
          <a:xfrm>
            <a:off x="1" y="-4926"/>
            <a:ext cx="3427287" cy="85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3091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721" userDrawn="1">
          <p15:clr>
            <a:srgbClr val="FBAE40"/>
          </p15:clr>
        </p15:guide>
        <p15:guide id="2" pos="396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20" r:id="rId2"/>
    <p:sldLayoutId id="2147483921" r:id="rId3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2pPr>
      <a:lvl3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3pPr>
      <a:lvl4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4pPr>
      <a:lvl5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5pPr>
      <a:lvl6pPr marL="546662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6pPr>
      <a:lvl7pPr marL="1093324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7pPr>
      <a:lvl8pPr marL="1639986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8pPr>
      <a:lvl9pPr marL="2186649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9pPr>
    </p:titleStyle>
    <p:bodyStyle>
      <a:lvl1pPr marL="457450" indent="-457450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•"/>
        <a:defRPr sz="1272">
          <a:solidFill>
            <a:schemeClr val="tx1"/>
          </a:solidFill>
          <a:latin typeface="+mn-lt"/>
          <a:ea typeface="+mn-ea"/>
          <a:cs typeface="+mn-cs"/>
        </a:defRPr>
      </a:lvl1pPr>
      <a:lvl2pPr marL="242962" indent="-242962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•"/>
        <a:defRPr sz="1272">
          <a:solidFill>
            <a:schemeClr val="tx1"/>
          </a:solidFill>
          <a:latin typeface="+mn-lt"/>
        </a:defRPr>
      </a:lvl2pPr>
      <a:lvl3pPr marL="476432" indent="-233471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272">
          <a:solidFill>
            <a:schemeClr val="tx1"/>
          </a:solidFill>
          <a:latin typeface="+mn-lt"/>
        </a:defRPr>
      </a:lvl3pPr>
      <a:lvl4pPr marL="719392" indent="-242962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•"/>
        <a:defRPr sz="1145">
          <a:solidFill>
            <a:schemeClr val="tx1"/>
          </a:solidFill>
          <a:latin typeface="+mn-lt"/>
        </a:defRPr>
      </a:lvl4pPr>
      <a:lvl5pPr marL="949067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5pPr>
      <a:lvl6pPr marL="1495728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6pPr>
      <a:lvl7pPr marL="2042391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7pPr>
      <a:lvl8pPr marL="2589053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8pPr>
      <a:lvl9pPr marL="3135713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1pPr>
      <a:lvl2pPr marL="546662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2pPr>
      <a:lvl3pPr marL="1093324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3pPr>
      <a:lvl4pPr marL="1639986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4pPr>
      <a:lvl5pPr marL="2186649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5pPr>
      <a:lvl6pPr marL="2733311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6pPr>
      <a:lvl7pPr marL="3279973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7pPr>
      <a:lvl8pPr marL="3826635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8pPr>
      <a:lvl9pPr marL="4373297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2.pn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12" Type="http://schemas.openxmlformats.org/officeDocument/2006/relationships/image" Target="../media/image31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info@corpmsp.ru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9376" y="4216178"/>
            <a:ext cx="10001242" cy="2153327"/>
          </a:xfrm>
        </p:spPr>
        <p:txBody>
          <a:bodyPr/>
          <a:lstStyle/>
          <a:p>
            <a:r>
              <a:rPr lang="ru-RU" sz="4400" dirty="0"/>
              <a:t>Финансовая поддержка субъектов МСП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1299376" y="7168450"/>
            <a:ext cx="10001242" cy="52775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ctr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lang="en-US" sz="3200" b="1" kern="1200" dirty="0" smtClean="0">
                <a:solidFill>
                  <a:srgbClr val="5B9BD5">
                    <a:lumMod val="50000"/>
                  </a:srgbClr>
                </a:solidFill>
                <a:latin typeface="Calibri"/>
                <a:ea typeface="+mn-ea"/>
                <a:cs typeface="+mn-cs"/>
              </a:defRPr>
            </a:lvl1pPr>
            <a:lvl2pPr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2pPr>
            <a:lvl3pPr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3pPr>
            <a:lvl4pPr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4pPr>
            <a:lvl5pPr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5pPr>
            <a:lvl6pPr marL="546678"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6pPr>
            <a:lvl7pPr marL="1093357"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7pPr>
            <a:lvl8pPr marL="1640035"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8pPr>
            <a:lvl9pPr marL="2186714"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sz="2000" dirty="0"/>
              <a:t>Москва, 2016 г.</a:t>
            </a:r>
          </a:p>
        </p:txBody>
      </p:sp>
    </p:spTree>
    <p:extLst>
      <p:ext uri="{BB962C8B-B14F-4D97-AF65-F5344CB8AC3E}">
        <p14:creationId xmlns:p14="http://schemas.microsoft.com/office/powerpoint/2010/main" val="25744740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Скругленный прямоугольник 123"/>
          <p:cNvSpPr/>
          <p:nvPr/>
        </p:nvSpPr>
        <p:spPr>
          <a:xfrm>
            <a:off x="8758783" y="1679426"/>
            <a:ext cx="3495920" cy="6132388"/>
          </a:xfrm>
          <a:prstGeom prst="roundRect">
            <a:avLst>
              <a:gd name="adj" fmla="val 2995"/>
            </a:avLst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100" b="1" dirty="0" smtClean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68110" y="152402"/>
            <a:ext cx="8586593" cy="698685"/>
          </a:xfrm>
        </p:spPr>
        <p:txBody>
          <a:bodyPr/>
          <a:lstStyle/>
          <a:p>
            <a:r>
              <a:rPr lang="ru-RU" dirty="0"/>
              <a:t>Целевое использование кредитов с независимой гарантией </a:t>
            </a:r>
            <a:r>
              <a:rPr lang="ru-RU" dirty="0" smtClean="0"/>
              <a:t>Корпорации</a:t>
            </a:r>
            <a:endParaRPr lang="ru-RU" dirty="0"/>
          </a:p>
        </p:txBody>
      </p:sp>
      <p:sp>
        <p:nvSpPr>
          <p:cNvPr id="15" name="Текст 2"/>
          <p:cNvSpPr>
            <a:spLocks noGrp="1"/>
          </p:cNvSpPr>
          <p:nvPr>
            <p:ph type="body" sz="quarter" idx="10"/>
          </p:nvPr>
        </p:nvSpPr>
        <p:spPr>
          <a:xfrm>
            <a:off x="370506" y="678729"/>
            <a:ext cx="11884197" cy="725733"/>
          </a:xfrm>
        </p:spPr>
        <p:txBody>
          <a:bodyPr anchor="b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 smtClean="0"/>
              <a:t>Продукты</a:t>
            </a:r>
            <a:endParaRPr lang="ru-RU" b="1" dirty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363538" y="1453370"/>
            <a:ext cx="799218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3668110" y="1730422"/>
            <a:ext cx="4687613" cy="668303"/>
          </a:xfrm>
          <a:prstGeom prst="rect">
            <a:avLst/>
          </a:prstGeom>
        </p:spPr>
        <p:txBody>
          <a:bodyPr wrap="square" lIns="72000" tIns="0" rIns="36000" bIns="0" anchor="ctr">
            <a:noAutofit/>
          </a:bodyPr>
          <a:lstStyle/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+mj-lt"/>
                <a:cs typeface="+mn-cs"/>
              </a:rPr>
              <a:t>Прямая гарантия для инвестиций</a:t>
            </a:r>
          </a:p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+mj-lt"/>
                <a:cs typeface="+mn-cs"/>
              </a:rPr>
              <a:t>Прямая гарантия для обеспечения кредитов для неторгового сектора с целью пополнения оборотных средств</a:t>
            </a:r>
            <a:endParaRPr lang="ru-RU" sz="1200" dirty="0">
              <a:latin typeface="+mj-lt"/>
              <a:cs typeface="+mn-cs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70506" y="1708180"/>
            <a:ext cx="3203011" cy="715982"/>
          </a:xfrm>
          <a:prstGeom prst="roundRect">
            <a:avLst>
              <a:gd name="adj" fmla="val 4144"/>
            </a:avLst>
          </a:prstGeom>
          <a:solidFill>
            <a:srgbClr val="E7F5FE"/>
          </a:solidFill>
          <a:ln w="25400" cap="flat" cmpd="sng" algn="ctr">
            <a:noFill/>
            <a:prstDash val="solid"/>
          </a:ln>
          <a:effectLst/>
        </p:spPr>
        <p:txBody>
          <a:bodyPr lIns="1044000" rIns="72000" rtlCol="0" anchor="ctr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kern="0" dirty="0" smtClean="0">
                <a:latin typeface="+mj-lt"/>
              </a:rPr>
              <a:t>Основные</a:t>
            </a:r>
            <a:r>
              <a:rPr lang="ru-RU" sz="1200" kern="0" dirty="0" smtClean="0">
                <a:latin typeface="+mj-lt"/>
              </a:rPr>
              <a:t> продукты </a:t>
            </a:r>
          </a:p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kern="0" dirty="0" smtClean="0">
                <a:latin typeface="+mj-lt"/>
              </a:rPr>
              <a:t>(для всех субъектов МСП)</a:t>
            </a:r>
            <a:endParaRPr lang="ru-RU" sz="1200" kern="0" dirty="0">
              <a:latin typeface="+mj-lt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668110" y="2604032"/>
            <a:ext cx="4687613" cy="808646"/>
          </a:xfrm>
          <a:prstGeom prst="rect">
            <a:avLst/>
          </a:prstGeom>
        </p:spPr>
        <p:txBody>
          <a:bodyPr wrap="square" lIns="72000" tIns="0" rIns="36000" bIns="0" anchor="ctr">
            <a:noAutofit/>
          </a:bodyPr>
          <a:lstStyle/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+mj-lt"/>
                <a:cs typeface="+mn-cs"/>
              </a:rPr>
              <a:t>Прямая гарантия для обеспечения гарантии исполнения контракта</a:t>
            </a:r>
          </a:p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+mj-lt"/>
                <a:cs typeface="+mn-cs"/>
              </a:rPr>
              <a:t>Прямая гарантия для обеспечения кредитов на исполнение контрактов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70506" y="2566652"/>
            <a:ext cx="3203011" cy="866338"/>
          </a:xfrm>
          <a:prstGeom prst="roundRect">
            <a:avLst>
              <a:gd name="adj" fmla="val 4144"/>
            </a:avLst>
          </a:prstGeom>
          <a:solidFill>
            <a:srgbClr val="E7F5FE"/>
          </a:solidFill>
          <a:ln w="25400" cap="flat" cmpd="sng" algn="ctr">
            <a:noFill/>
            <a:prstDash val="solid"/>
          </a:ln>
          <a:effectLst/>
        </p:spPr>
        <p:txBody>
          <a:bodyPr lIns="1044000" rIns="72000" rtlCol="0" anchor="ctr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kern="0" dirty="0" smtClean="0">
                <a:latin typeface="+mj-lt"/>
              </a:rPr>
              <a:t>Продукты для участников </a:t>
            </a:r>
            <a:r>
              <a:rPr lang="ru-RU" sz="1200" b="1" kern="0" dirty="0" smtClean="0">
                <a:latin typeface="+mj-lt"/>
              </a:rPr>
              <a:t>государственных </a:t>
            </a:r>
            <a:r>
              <a:rPr lang="ru-RU" sz="1200" kern="0" dirty="0" smtClean="0">
                <a:latin typeface="+mj-lt"/>
              </a:rPr>
              <a:t>и</a:t>
            </a:r>
            <a:r>
              <a:rPr lang="ru-RU" sz="1200" b="1" kern="0" dirty="0" smtClean="0">
                <a:latin typeface="+mj-lt"/>
              </a:rPr>
              <a:t> муниципальных закупок </a:t>
            </a:r>
            <a:r>
              <a:rPr lang="ru-RU" sz="1200" kern="0" dirty="0" smtClean="0">
                <a:latin typeface="+mj-lt"/>
              </a:rPr>
              <a:t>(44-ФЗ и 223-ФЗ)</a:t>
            </a:r>
            <a:endParaRPr lang="ru-RU" sz="1200" kern="0" dirty="0">
              <a:latin typeface="+mj-lt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668110" y="3617985"/>
            <a:ext cx="4687613" cy="889511"/>
          </a:xfrm>
          <a:prstGeom prst="rect">
            <a:avLst/>
          </a:prstGeom>
        </p:spPr>
        <p:txBody>
          <a:bodyPr wrap="square" lIns="72000" tIns="0" rIns="36000" bIns="0" anchor="ctr">
            <a:noAutofit/>
          </a:bodyPr>
          <a:lstStyle/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+mj-lt"/>
                <a:cs typeface="+mn-cs"/>
              </a:rPr>
              <a:t>Прямая гарантия для застройщиков</a:t>
            </a:r>
          </a:p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+mj-lt"/>
                <a:cs typeface="+mn-cs"/>
              </a:rPr>
              <a:t>Прямая гарантия для обеспечения финансирования индустриальных парков</a:t>
            </a:r>
          </a:p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+mj-lt"/>
                <a:cs typeface="+mn-cs"/>
              </a:rPr>
              <a:t>Прямая гарантия для обеспечения кредитов для неторгового сектора с целью пополнения оборотных средств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70506" y="3575480"/>
            <a:ext cx="3203011" cy="952972"/>
          </a:xfrm>
          <a:prstGeom prst="roundRect">
            <a:avLst>
              <a:gd name="adj" fmla="val 4144"/>
            </a:avLst>
          </a:prstGeom>
          <a:solidFill>
            <a:srgbClr val="E7F5FE"/>
          </a:solidFill>
          <a:ln w="25400" cap="flat" cmpd="sng" algn="ctr">
            <a:noFill/>
            <a:prstDash val="solid"/>
          </a:ln>
          <a:effectLst/>
        </p:spPr>
        <p:txBody>
          <a:bodyPr lIns="1044000" rIns="72000" rtlCol="0" anchor="ctr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kern="0" dirty="0" smtClean="0">
                <a:latin typeface="+mj-lt"/>
              </a:rPr>
              <a:t>Продукты для </a:t>
            </a:r>
            <a:r>
              <a:rPr lang="ru-RU" sz="1200" b="1" kern="0" dirty="0" smtClean="0">
                <a:latin typeface="+mj-lt"/>
              </a:rPr>
              <a:t>застройщиков</a:t>
            </a:r>
            <a:r>
              <a:rPr lang="ru-RU" sz="1200" kern="0" dirty="0" smtClean="0">
                <a:latin typeface="+mj-lt"/>
              </a:rPr>
              <a:t> и компаний, осуществляющих создание </a:t>
            </a:r>
            <a:r>
              <a:rPr lang="ru-RU" sz="1200" b="1" kern="0" dirty="0" smtClean="0">
                <a:latin typeface="+mj-lt"/>
              </a:rPr>
              <a:t>индустриальных парков</a:t>
            </a:r>
            <a:endParaRPr lang="ru-RU" sz="1200" b="1" kern="0" dirty="0">
              <a:latin typeface="+mj-lt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668110" y="4712803"/>
            <a:ext cx="4687613" cy="889511"/>
          </a:xfrm>
          <a:prstGeom prst="rect">
            <a:avLst/>
          </a:prstGeom>
        </p:spPr>
        <p:txBody>
          <a:bodyPr wrap="square" lIns="72000" tIns="0" rIns="36000" bIns="0" anchor="ctr">
            <a:noAutofit/>
          </a:bodyPr>
          <a:lstStyle/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+mj-lt"/>
                <a:cs typeface="+mn-cs"/>
              </a:rPr>
              <a:t>Прямая гарантия для обеспечения выданных кредитов</a:t>
            </a:r>
          </a:p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+mj-lt"/>
                <a:cs typeface="+mn-cs"/>
              </a:rPr>
              <a:t>Прямая гарантия для обеспечения </a:t>
            </a:r>
            <a:r>
              <a:rPr lang="ru-RU" sz="1200" dirty="0" err="1">
                <a:latin typeface="+mj-lt"/>
                <a:cs typeface="+mn-cs"/>
              </a:rPr>
              <a:t>реструктуриемых</a:t>
            </a:r>
            <a:r>
              <a:rPr lang="ru-RU" sz="1200" dirty="0" smtClean="0">
                <a:latin typeface="+mj-lt"/>
                <a:cs typeface="+mn-cs"/>
              </a:rPr>
              <a:t>/ рефинансируемых </a:t>
            </a:r>
            <a:r>
              <a:rPr lang="ru-RU" sz="1200" dirty="0">
                <a:latin typeface="+mj-lt"/>
                <a:cs typeface="+mn-cs"/>
              </a:rPr>
              <a:t>кредитов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70506" y="4670942"/>
            <a:ext cx="3203011" cy="952972"/>
          </a:xfrm>
          <a:prstGeom prst="roundRect">
            <a:avLst>
              <a:gd name="adj" fmla="val 4144"/>
            </a:avLst>
          </a:prstGeom>
          <a:solidFill>
            <a:srgbClr val="E7F5FE"/>
          </a:solidFill>
          <a:ln w="25400" cap="flat" cmpd="sng" algn="ctr">
            <a:noFill/>
            <a:prstDash val="solid"/>
          </a:ln>
          <a:effectLst/>
        </p:spPr>
        <p:txBody>
          <a:bodyPr lIns="1044000" rIns="72000" rtlCol="0" anchor="ctr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kern="0" dirty="0" smtClean="0">
                <a:latin typeface="+mj-lt"/>
              </a:rPr>
              <a:t>Продукты для субъектов МСП, которым требуется </a:t>
            </a:r>
            <a:r>
              <a:rPr lang="ru-RU" sz="1200" b="1" kern="0" dirty="0" smtClean="0">
                <a:latin typeface="+mj-lt"/>
              </a:rPr>
              <a:t>изменить условия </a:t>
            </a:r>
            <a:r>
              <a:rPr lang="ru-RU" sz="1200" kern="0" dirty="0" smtClean="0">
                <a:latin typeface="+mj-lt"/>
              </a:rPr>
              <a:t>по</a:t>
            </a:r>
            <a:r>
              <a:rPr lang="ru-RU" sz="1200" b="1" kern="0" dirty="0" smtClean="0">
                <a:latin typeface="+mj-lt"/>
              </a:rPr>
              <a:t> </a:t>
            </a:r>
            <a:r>
              <a:rPr lang="ru-RU" sz="1200" kern="0" dirty="0" smtClean="0">
                <a:latin typeface="+mj-lt"/>
              </a:rPr>
              <a:t>действующим</a:t>
            </a:r>
            <a:r>
              <a:rPr lang="ru-RU" sz="1200" b="1" kern="0" dirty="0" smtClean="0">
                <a:latin typeface="+mj-lt"/>
              </a:rPr>
              <a:t> кредитным договорам</a:t>
            </a:r>
            <a:endParaRPr lang="ru-RU" sz="1200" b="1" kern="0" dirty="0">
              <a:latin typeface="+mj-lt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3668110" y="5807621"/>
            <a:ext cx="4687613" cy="1076308"/>
          </a:xfrm>
          <a:prstGeom prst="rect">
            <a:avLst/>
          </a:prstGeom>
        </p:spPr>
        <p:txBody>
          <a:bodyPr wrap="square" lIns="72000" tIns="0" rIns="36000" bIns="0" anchor="ctr">
            <a:noAutofit/>
          </a:bodyPr>
          <a:lstStyle/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+mj-lt"/>
                <a:cs typeface="+mn-cs"/>
              </a:rPr>
              <a:t>Прямая гарантия для обеспечения выданных кредитов</a:t>
            </a:r>
          </a:p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+mj-lt"/>
                <a:cs typeface="+mn-cs"/>
              </a:rPr>
              <a:t>Прямая гарантия для обеспечения </a:t>
            </a:r>
            <a:r>
              <a:rPr lang="ru-RU" sz="1200" dirty="0" err="1">
                <a:latin typeface="+mj-lt"/>
                <a:cs typeface="+mn-cs"/>
              </a:rPr>
              <a:t>реструктуриемых</a:t>
            </a:r>
            <a:r>
              <a:rPr lang="ru-RU" sz="1200" dirty="0" smtClean="0">
                <a:latin typeface="+mj-lt"/>
                <a:cs typeface="+mn-cs"/>
              </a:rPr>
              <a:t>/ рефинансируемых </a:t>
            </a:r>
            <a:r>
              <a:rPr lang="ru-RU" sz="1200" dirty="0">
                <a:latin typeface="+mj-lt"/>
                <a:cs typeface="+mn-cs"/>
              </a:rPr>
              <a:t>кредитов</a:t>
            </a:r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370506" y="5766404"/>
            <a:ext cx="3203011" cy="1153096"/>
          </a:xfrm>
          <a:prstGeom prst="roundRect">
            <a:avLst>
              <a:gd name="adj" fmla="val 4144"/>
            </a:avLst>
          </a:prstGeom>
          <a:solidFill>
            <a:srgbClr val="E7F5FE"/>
          </a:solidFill>
          <a:ln w="25400" cap="flat" cmpd="sng" algn="ctr">
            <a:noFill/>
            <a:prstDash val="solid"/>
          </a:ln>
          <a:effectLst/>
        </p:spPr>
        <p:txBody>
          <a:bodyPr lIns="1044000" rIns="72000" rtlCol="0" anchor="ctr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kern="0" dirty="0" smtClean="0">
                <a:latin typeface="+mj-lt"/>
              </a:rPr>
              <a:t>Продукты для субъектов МСП, </a:t>
            </a:r>
            <a:r>
              <a:rPr lang="ru-RU" sz="1200" b="1" kern="0" dirty="0" smtClean="0">
                <a:latin typeface="+mj-lt"/>
              </a:rPr>
              <a:t>зарегистрированных</a:t>
            </a:r>
            <a:r>
              <a:rPr lang="ru-RU" sz="1200" kern="0" dirty="0" smtClean="0">
                <a:latin typeface="+mj-lt"/>
              </a:rPr>
              <a:t> на территории республики </a:t>
            </a:r>
            <a:r>
              <a:rPr lang="ru-RU" sz="1200" b="1" kern="0" dirty="0" smtClean="0">
                <a:latin typeface="+mj-lt"/>
              </a:rPr>
              <a:t>Крым</a:t>
            </a:r>
            <a:r>
              <a:rPr lang="ru-RU" sz="1200" kern="0" dirty="0" smtClean="0">
                <a:latin typeface="+mj-lt"/>
              </a:rPr>
              <a:t> и/или городе федерального значения </a:t>
            </a:r>
            <a:r>
              <a:rPr lang="ru-RU" sz="1200" b="1" kern="0" dirty="0" smtClean="0">
                <a:latin typeface="+mj-lt"/>
              </a:rPr>
              <a:t>Севастополь</a:t>
            </a:r>
            <a:endParaRPr lang="ru-RU" sz="1200" b="1" kern="0" dirty="0">
              <a:latin typeface="+mj-lt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3668110" y="7089236"/>
            <a:ext cx="4687613" cy="808646"/>
          </a:xfrm>
          <a:prstGeom prst="rect">
            <a:avLst/>
          </a:prstGeom>
        </p:spPr>
        <p:txBody>
          <a:bodyPr wrap="square" lIns="72000" tIns="0" rIns="36000" bIns="0" anchor="ctr">
            <a:noAutofit/>
          </a:bodyPr>
          <a:lstStyle/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 err="1">
                <a:latin typeface="+mj-lt"/>
                <a:cs typeface="+mn-cs"/>
              </a:rPr>
              <a:t>Контргарантия</a:t>
            </a:r>
            <a:endParaRPr lang="ru-RU" sz="1200" dirty="0">
              <a:latin typeface="+mj-lt"/>
              <a:cs typeface="+mn-cs"/>
            </a:endParaRPr>
          </a:p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+mj-lt"/>
                <a:cs typeface="+mn-cs"/>
              </a:rPr>
              <a:t>Синдицированная гарантия</a:t>
            </a:r>
          </a:p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+mj-lt"/>
                <a:cs typeface="+mn-cs"/>
              </a:rPr>
              <a:t>Прямая гарантия, выдаваемая совместно с поручительством </a:t>
            </a:r>
            <a:r>
              <a:rPr lang="ru-RU" sz="1200" dirty="0" smtClean="0">
                <a:latin typeface="+mj-lt"/>
                <a:cs typeface="+mn-cs"/>
              </a:rPr>
              <a:t>РГО (</a:t>
            </a:r>
            <a:r>
              <a:rPr lang="ru-RU" sz="1200" dirty="0" err="1">
                <a:latin typeface="+mj-lt"/>
                <a:cs typeface="+mn-cs"/>
              </a:rPr>
              <a:t>согарантия</a:t>
            </a:r>
            <a:r>
              <a:rPr lang="ru-RU" sz="1200" dirty="0">
                <a:latin typeface="+mj-lt"/>
                <a:cs typeface="+mn-cs"/>
              </a:rPr>
              <a:t>)</a:t>
            </a:r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370506" y="7061989"/>
            <a:ext cx="3203011" cy="866338"/>
          </a:xfrm>
          <a:prstGeom prst="roundRect">
            <a:avLst>
              <a:gd name="adj" fmla="val 4144"/>
            </a:avLst>
          </a:prstGeom>
          <a:solidFill>
            <a:srgbClr val="E7F5FE"/>
          </a:solidFill>
          <a:ln w="25400" cap="flat" cmpd="sng" algn="ctr">
            <a:noFill/>
            <a:prstDash val="solid"/>
          </a:ln>
          <a:effectLst/>
        </p:spPr>
        <p:txBody>
          <a:bodyPr lIns="1044000" rIns="72000" rtlCol="0" anchor="ctr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kern="0" dirty="0" smtClean="0">
                <a:latin typeface="+mj-lt"/>
              </a:rPr>
              <a:t>Продукты с участием </a:t>
            </a:r>
            <a:r>
              <a:rPr lang="ru-RU" sz="1200" b="1" kern="0" dirty="0" smtClean="0">
                <a:latin typeface="+mj-lt"/>
              </a:rPr>
              <a:t>региональных гарантийных организаций </a:t>
            </a:r>
            <a:r>
              <a:rPr lang="ru-RU" sz="1200" kern="0" dirty="0" smtClean="0">
                <a:latin typeface="+mj-lt"/>
              </a:rPr>
              <a:t>(РГО)</a:t>
            </a:r>
            <a:endParaRPr lang="ru-RU" sz="1200" kern="0" dirty="0">
              <a:latin typeface="+mj-lt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12117668" y="10973081"/>
            <a:ext cx="5112568" cy="820786"/>
          </a:xfrm>
          <a:prstGeom prst="rect">
            <a:avLst/>
          </a:prstGeom>
          <a:noFill/>
        </p:spPr>
      </p:sp>
      <p:sp>
        <p:nvSpPr>
          <p:cNvPr id="70" name="TextBox 69"/>
          <p:cNvSpPr txBox="1"/>
          <p:nvPr/>
        </p:nvSpPr>
        <p:spPr>
          <a:xfrm>
            <a:off x="9452775" y="7241387"/>
            <a:ext cx="2801927" cy="5043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kern="0" dirty="0">
                <a:solidFill>
                  <a:srgbClr val="1F4E79"/>
                </a:solidFill>
                <a:latin typeface="Arial Narrow" panose="020B0606020202030204" pitchFamily="34" charset="0"/>
              </a:rPr>
              <a:t>Более подробно условия гарантийных на официальном сайте Корпорации</a:t>
            </a:r>
          </a:p>
        </p:txBody>
      </p:sp>
      <p:sp>
        <p:nvSpPr>
          <p:cNvPr id="75" name="Текст 2"/>
          <p:cNvSpPr txBox="1">
            <a:spLocks/>
          </p:cNvSpPr>
          <p:nvPr/>
        </p:nvSpPr>
        <p:spPr>
          <a:xfrm>
            <a:off x="8758783" y="678729"/>
            <a:ext cx="3896694" cy="725733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2pPr>
            <a:lvl3pPr marL="24296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3pPr>
            <a:lvl4pPr marL="47643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4pPr>
            <a:lvl5pPr marL="719391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5pPr>
            <a:lvl6pPr marL="1495728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6pPr>
            <a:lvl7pPr marL="2042391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7pPr>
            <a:lvl8pPr marL="258905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8pPr>
            <a:lvl9pPr marL="313571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9pPr>
          </a:lstStyle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b="1" kern="0" dirty="0" smtClean="0"/>
              <a:t>Условия</a:t>
            </a:r>
            <a:endParaRPr lang="ru-RU" b="1" kern="0" dirty="0"/>
          </a:p>
        </p:txBody>
      </p:sp>
      <p:cxnSp>
        <p:nvCxnSpPr>
          <p:cNvPr id="76" name="Прямая соединительная линия 75"/>
          <p:cNvCxnSpPr/>
          <p:nvPr/>
        </p:nvCxnSpPr>
        <p:spPr>
          <a:xfrm>
            <a:off x="8751814" y="1453370"/>
            <a:ext cx="350288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Прямоугольник 76"/>
          <p:cNvSpPr/>
          <p:nvPr/>
        </p:nvSpPr>
        <p:spPr>
          <a:xfrm>
            <a:off x="8758783" y="1983375"/>
            <a:ext cx="1492693" cy="40267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tIns="0" rtlCol="0" anchor="t"/>
          <a:lstStyle/>
          <a:p>
            <a:pPr algn="r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Срок гарантии</a:t>
            </a:r>
          </a:p>
        </p:txBody>
      </p:sp>
      <p:sp>
        <p:nvSpPr>
          <p:cNvPr id="78" name="Прямоугольник 77"/>
          <p:cNvSpPr/>
          <p:nvPr/>
        </p:nvSpPr>
        <p:spPr>
          <a:xfrm>
            <a:off x="10251476" y="1980956"/>
            <a:ext cx="2003227" cy="40267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600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до 15 лет </a:t>
            </a:r>
            <a:endParaRPr lang="ru-RU" sz="1600" kern="0" dirty="0" smtClean="0">
              <a:solidFill>
                <a:srgbClr val="1F497D">
                  <a:lumMod val="50000"/>
                </a:srgbClr>
              </a:solidFill>
              <a:latin typeface="Arial Narrow" panose="020B0606020202030204" pitchFamily="34" charset="0"/>
              <a:cs typeface="+mn-cs"/>
            </a:endParaRPr>
          </a:p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kern="0" dirty="0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в </a:t>
            </a:r>
            <a:r>
              <a:rPr lang="ru-RU" sz="1200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зависимости от условий конкретного </a:t>
            </a:r>
            <a:r>
              <a:rPr lang="ru-RU" sz="1200" kern="0" dirty="0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продукта</a:t>
            </a:r>
            <a:endParaRPr lang="ru-RU" sz="1200" kern="0" dirty="0">
              <a:solidFill>
                <a:srgbClr val="1F497D">
                  <a:lumMod val="50000"/>
                </a:srgbClr>
              </a:solidFill>
              <a:latin typeface="Arial Narrow" panose="020B0606020202030204" pitchFamily="34" charset="0"/>
              <a:cs typeface="+mn-cs"/>
            </a:endParaRPr>
          </a:p>
        </p:txBody>
      </p:sp>
      <p:cxnSp>
        <p:nvCxnSpPr>
          <p:cNvPr id="79" name="Прямая соединительная линия 78"/>
          <p:cNvCxnSpPr/>
          <p:nvPr/>
        </p:nvCxnSpPr>
        <p:spPr>
          <a:xfrm>
            <a:off x="10251476" y="1866310"/>
            <a:ext cx="0" cy="668303"/>
          </a:xfrm>
          <a:prstGeom prst="line">
            <a:avLst/>
          </a:prstGeom>
          <a:ln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Прямоугольник 108"/>
          <p:cNvSpPr/>
          <p:nvPr/>
        </p:nvSpPr>
        <p:spPr>
          <a:xfrm>
            <a:off x="8758783" y="2645295"/>
            <a:ext cx="1492693" cy="78469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tIns="0" rtlCol="0" anchor="t"/>
          <a:lstStyle/>
          <a:p>
            <a:pPr algn="r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Вознаграждение за гарантию</a:t>
            </a:r>
          </a:p>
        </p:txBody>
      </p:sp>
      <p:sp>
        <p:nvSpPr>
          <p:cNvPr id="110" name="Прямоугольник 109"/>
          <p:cNvSpPr/>
          <p:nvPr/>
        </p:nvSpPr>
        <p:spPr>
          <a:xfrm>
            <a:off x="10251476" y="2640581"/>
            <a:ext cx="2003227" cy="78469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600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1,25%</a:t>
            </a:r>
            <a:r>
              <a:rPr lang="ru-RU" sz="1100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 </a:t>
            </a:r>
            <a:r>
              <a:rPr lang="ru-RU" sz="1600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годовых</a:t>
            </a:r>
            <a:r>
              <a:rPr lang="ru-RU" sz="1100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 </a:t>
            </a:r>
            <a:endParaRPr lang="ru-RU" sz="1100" kern="0" dirty="0" smtClean="0">
              <a:solidFill>
                <a:srgbClr val="1F497D">
                  <a:lumMod val="50000"/>
                </a:srgbClr>
              </a:solidFill>
              <a:latin typeface="Arial Narrow" panose="020B0606020202030204" pitchFamily="34" charset="0"/>
              <a:cs typeface="+mn-cs"/>
            </a:endParaRPr>
          </a:p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kern="0" dirty="0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от </a:t>
            </a:r>
            <a:r>
              <a:rPr lang="ru-RU" sz="1200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суммы гарантии за весь срок действия гарантии</a:t>
            </a:r>
          </a:p>
        </p:txBody>
      </p:sp>
      <p:cxnSp>
        <p:nvCxnSpPr>
          <p:cNvPr id="111" name="Прямая соединительная линия 110"/>
          <p:cNvCxnSpPr/>
          <p:nvPr/>
        </p:nvCxnSpPr>
        <p:spPr>
          <a:xfrm>
            <a:off x="10251476" y="2640581"/>
            <a:ext cx="0" cy="784690"/>
          </a:xfrm>
          <a:prstGeom prst="line">
            <a:avLst/>
          </a:prstGeom>
          <a:ln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Прямоугольник 112"/>
          <p:cNvSpPr/>
          <p:nvPr/>
        </p:nvSpPr>
        <p:spPr>
          <a:xfrm>
            <a:off x="8758783" y="3688063"/>
            <a:ext cx="1492693" cy="58954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tIns="0" rtlCol="0" anchor="t"/>
          <a:lstStyle/>
          <a:p>
            <a:pPr algn="r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Порядок уплаты вознаграждения</a:t>
            </a:r>
          </a:p>
        </p:txBody>
      </p:sp>
      <p:sp>
        <p:nvSpPr>
          <p:cNvPr id="114" name="Прямоугольник 113"/>
          <p:cNvSpPr/>
          <p:nvPr/>
        </p:nvSpPr>
        <p:spPr>
          <a:xfrm>
            <a:off x="10251476" y="3684521"/>
            <a:ext cx="2003227" cy="58954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Единовременно / ежегодно / 1 раз в полгода / ежеквартально</a:t>
            </a:r>
          </a:p>
        </p:txBody>
      </p:sp>
      <p:cxnSp>
        <p:nvCxnSpPr>
          <p:cNvPr id="115" name="Прямая соединительная линия 114"/>
          <p:cNvCxnSpPr/>
          <p:nvPr/>
        </p:nvCxnSpPr>
        <p:spPr>
          <a:xfrm>
            <a:off x="10251476" y="3684521"/>
            <a:ext cx="0" cy="589549"/>
          </a:xfrm>
          <a:prstGeom prst="line">
            <a:avLst/>
          </a:prstGeom>
          <a:ln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Прямоугольник 116"/>
          <p:cNvSpPr/>
          <p:nvPr/>
        </p:nvSpPr>
        <p:spPr>
          <a:xfrm>
            <a:off x="8758783" y="4542253"/>
            <a:ext cx="1492693" cy="168205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tIns="0" rtlCol="0" anchor="t"/>
          <a:lstStyle/>
          <a:p>
            <a:pPr algn="r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Сумма гарантии</a:t>
            </a:r>
          </a:p>
        </p:txBody>
      </p:sp>
      <p:sp>
        <p:nvSpPr>
          <p:cNvPr id="118" name="Прямоугольник 117"/>
          <p:cNvSpPr/>
          <p:nvPr/>
        </p:nvSpPr>
        <p:spPr>
          <a:xfrm>
            <a:off x="10251476" y="4532148"/>
            <a:ext cx="2003227" cy="168205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600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до 50% </a:t>
            </a:r>
            <a:r>
              <a:rPr lang="ru-RU" sz="1200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от суммы кредита </a:t>
            </a:r>
            <a:endParaRPr lang="ru-RU" sz="1200" kern="0" dirty="0" smtClean="0">
              <a:solidFill>
                <a:srgbClr val="1F497D">
                  <a:lumMod val="50000"/>
                </a:srgbClr>
              </a:solidFill>
              <a:latin typeface="Arial Narrow" panose="020B0606020202030204" pitchFamily="34" charset="0"/>
              <a:cs typeface="+mn-cs"/>
            </a:endParaRPr>
          </a:p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endParaRPr lang="ru-RU" sz="1200" kern="0" dirty="0">
              <a:solidFill>
                <a:srgbClr val="1F497D">
                  <a:lumMod val="50000"/>
                </a:srgbClr>
              </a:solidFill>
              <a:latin typeface="Arial Narrow" panose="020B0606020202030204" pitchFamily="34" charset="0"/>
              <a:cs typeface="+mn-cs"/>
            </a:endParaRPr>
          </a:p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600" kern="0" dirty="0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до </a:t>
            </a:r>
            <a:r>
              <a:rPr lang="ru-RU" sz="1600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70% </a:t>
            </a:r>
            <a:r>
              <a:rPr lang="ru-RU" sz="1200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в рамках продуктов для участников государственных и муниципальных закупок и в рамках продукта «</a:t>
            </a:r>
            <a:r>
              <a:rPr lang="ru-RU" sz="1200" kern="0" dirty="0" err="1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Согарантия</a:t>
            </a:r>
            <a:r>
              <a:rPr lang="ru-RU" sz="1200" kern="0" dirty="0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»</a:t>
            </a:r>
            <a:endParaRPr lang="ru-RU" sz="1200" kern="0" dirty="0">
              <a:solidFill>
                <a:srgbClr val="1F497D">
                  <a:lumMod val="50000"/>
                </a:srgbClr>
              </a:solidFill>
              <a:latin typeface="Arial Narrow" panose="020B0606020202030204" pitchFamily="34" charset="0"/>
              <a:cs typeface="+mn-cs"/>
            </a:endParaRPr>
          </a:p>
        </p:txBody>
      </p:sp>
      <p:cxnSp>
        <p:nvCxnSpPr>
          <p:cNvPr id="119" name="Прямая соединительная линия 118"/>
          <p:cNvCxnSpPr/>
          <p:nvPr/>
        </p:nvCxnSpPr>
        <p:spPr>
          <a:xfrm>
            <a:off x="10251476" y="4532148"/>
            <a:ext cx="0" cy="1682053"/>
          </a:xfrm>
          <a:prstGeom prst="line">
            <a:avLst/>
          </a:prstGeom>
          <a:ln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Прямоугольник 120"/>
          <p:cNvSpPr/>
          <p:nvPr/>
        </p:nvSpPr>
        <p:spPr>
          <a:xfrm>
            <a:off x="8758783" y="6481259"/>
            <a:ext cx="1492693" cy="40267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tIns="0" rtlCol="0" anchor="ctr"/>
          <a:lstStyle/>
          <a:p>
            <a:pPr algn="r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Обеспечение</a:t>
            </a:r>
          </a:p>
        </p:txBody>
      </p:sp>
      <p:sp>
        <p:nvSpPr>
          <p:cNvPr id="122" name="Прямоугольник 121"/>
          <p:cNvSpPr/>
          <p:nvPr/>
        </p:nvSpPr>
        <p:spPr>
          <a:xfrm>
            <a:off x="10251476" y="6478840"/>
            <a:ext cx="2003227" cy="40267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600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не требуется</a:t>
            </a:r>
          </a:p>
        </p:txBody>
      </p:sp>
      <p:cxnSp>
        <p:nvCxnSpPr>
          <p:cNvPr id="123" name="Прямая соединительная линия 122"/>
          <p:cNvCxnSpPr/>
          <p:nvPr/>
        </p:nvCxnSpPr>
        <p:spPr>
          <a:xfrm>
            <a:off x="10251476" y="6478840"/>
            <a:ext cx="0" cy="402670"/>
          </a:xfrm>
          <a:prstGeom prst="line">
            <a:avLst/>
          </a:prstGeom>
          <a:ln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5" name="Группа 124"/>
          <p:cNvGrpSpPr/>
          <p:nvPr/>
        </p:nvGrpSpPr>
        <p:grpSpPr>
          <a:xfrm>
            <a:off x="8957035" y="7262725"/>
            <a:ext cx="431915" cy="461665"/>
            <a:chOff x="200025" y="5799115"/>
            <a:chExt cx="475107" cy="507831"/>
          </a:xfrm>
        </p:grpSpPr>
        <p:sp>
          <p:nvSpPr>
            <p:cNvPr id="126" name="Равнобедренный треугольник 125"/>
            <p:cNvSpPr/>
            <p:nvPr/>
          </p:nvSpPr>
          <p:spPr>
            <a:xfrm>
              <a:off x="200025" y="5810250"/>
              <a:ext cx="475107" cy="409575"/>
            </a:xfrm>
            <a:prstGeom prst="triangle">
              <a:avLst/>
            </a:prstGeom>
            <a:noFill/>
            <a:ln w="19050">
              <a:solidFill>
                <a:srgbClr val="1F4E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 dirty="0">
                <a:solidFill>
                  <a:srgbClr val="00A1DE"/>
                </a:solidFill>
              </a:endParaRPr>
            </a:p>
          </p:txBody>
        </p:sp>
        <p:sp>
          <p:nvSpPr>
            <p:cNvPr id="127" name="Прямоугольник 126"/>
            <p:cNvSpPr/>
            <p:nvPr/>
          </p:nvSpPr>
          <p:spPr>
            <a:xfrm>
              <a:off x="270234" y="5799115"/>
              <a:ext cx="296589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i="1" dirty="0" err="1" smtClean="0">
                  <a:solidFill>
                    <a:srgbClr val="1F4E79"/>
                  </a:solidFill>
                  <a:latin typeface="Book Antiqua" panose="02040602050305030304" pitchFamily="18" charset="0"/>
                  <a:cs typeface="Aparajita" panose="020B0604020202020204" pitchFamily="34" charset="0"/>
                </a:rPr>
                <a:t>i</a:t>
              </a:r>
              <a:endParaRPr lang="ru-RU" sz="2400" i="1" dirty="0">
                <a:solidFill>
                  <a:srgbClr val="1F4E79"/>
                </a:solidFill>
                <a:latin typeface="Book Antiqua" panose="02040602050305030304" pitchFamily="18" charset="0"/>
                <a:cs typeface="Aparajita" panose="020B0604020202020204" pitchFamily="34" charset="0"/>
              </a:endParaRPr>
            </a:p>
          </p:txBody>
        </p:sp>
      </p:grpSp>
      <p:cxnSp>
        <p:nvCxnSpPr>
          <p:cNvPr id="4" name="Прямая соединительная линия 3"/>
          <p:cNvCxnSpPr/>
          <p:nvPr/>
        </p:nvCxnSpPr>
        <p:spPr>
          <a:xfrm>
            <a:off x="3573517" y="2495407"/>
            <a:ext cx="478220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3573517" y="3504235"/>
            <a:ext cx="478220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3573517" y="4599697"/>
            <a:ext cx="478220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3573517" y="5695159"/>
            <a:ext cx="478220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3573517" y="6990745"/>
            <a:ext cx="478220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Прямоугольник 54"/>
          <p:cNvSpPr/>
          <p:nvPr/>
        </p:nvSpPr>
        <p:spPr>
          <a:xfrm>
            <a:off x="480603" y="2699220"/>
            <a:ext cx="73449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b="1" kern="0" dirty="0" smtClean="0"/>
              <a:t>ГОСЗАКАЗ</a:t>
            </a:r>
            <a:endParaRPr lang="ru-RU" sz="800" b="1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323751" y="6339465"/>
            <a:ext cx="1048200" cy="524186"/>
          </a:xfrm>
          <a:prstGeom prst="rect">
            <a:avLst/>
          </a:prstGeom>
          <a:noFill/>
        </p:spPr>
        <p:txBody>
          <a:bodyPr wrap="square" lIns="72000" tIns="0" rIns="36000" bIns="0" anchor="ctr">
            <a:noAutofit/>
          </a:bodyPr>
          <a:lstStyle/>
          <a:p>
            <a:pPr algn="ctr" defTabSz="957263">
              <a:lnSpc>
                <a:spcPct val="106000"/>
              </a:lnSpc>
              <a:spcBef>
                <a:spcPts val="1800"/>
              </a:spcBef>
            </a:pPr>
            <a:r>
              <a:rPr lang="ru-RU" sz="800" b="1" dirty="0" smtClean="0">
                <a:latin typeface="+mj-lt"/>
                <a:cs typeface="+mn-cs"/>
              </a:rPr>
              <a:t>КРЫМ И СЕВАСТОПОЛЬ</a:t>
            </a:r>
          </a:p>
        </p:txBody>
      </p:sp>
      <p:sp>
        <p:nvSpPr>
          <p:cNvPr id="68" name="Freeform 6"/>
          <p:cNvSpPr>
            <a:spLocks noEditPoints="1"/>
          </p:cNvSpPr>
          <p:nvPr/>
        </p:nvSpPr>
        <p:spPr bwMode="auto">
          <a:xfrm>
            <a:off x="694615" y="5904931"/>
            <a:ext cx="306472" cy="467500"/>
          </a:xfrm>
          <a:custGeom>
            <a:avLst/>
            <a:gdLst>
              <a:gd name="T0" fmla="*/ 48 w 96"/>
              <a:gd name="T1" fmla="*/ 147 h 147"/>
              <a:gd name="T2" fmla="*/ 43 w 96"/>
              <a:gd name="T3" fmla="*/ 144 h 147"/>
              <a:gd name="T4" fmla="*/ 0 w 96"/>
              <a:gd name="T5" fmla="*/ 48 h 147"/>
              <a:gd name="T6" fmla="*/ 48 w 96"/>
              <a:gd name="T7" fmla="*/ 0 h 147"/>
              <a:gd name="T8" fmla="*/ 96 w 96"/>
              <a:gd name="T9" fmla="*/ 48 h 147"/>
              <a:gd name="T10" fmla="*/ 52 w 96"/>
              <a:gd name="T11" fmla="*/ 144 h 147"/>
              <a:gd name="T12" fmla="*/ 48 w 96"/>
              <a:gd name="T13" fmla="*/ 147 h 147"/>
              <a:gd name="T14" fmla="*/ 48 w 96"/>
              <a:gd name="T15" fmla="*/ 12 h 147"/>
              <a:gd name="T16" fmla="*/ 12 w 96"/>
              <a:gd name="T17" fmla="*/ 48 h 147"/>
              <a:gd name="T18" fmla="*/ 48 w 96"/>
              <a:gd name="T19" fmla="*/ 131 h 147"/>
              <a:gd name="T20" fmla="*/ 84 w 96"/>
              <a:gd name="T21" fmla="*/ 48 h 147"/>
              <a:gd name="T22" fmla="*/ 48 w 96"/>
              <a:gd name="T23" fmla="*/ 12 h 147"/>
              <a:gd name="T24" fmla="*/ 48 w 96"/>
              <a:gd name="T25" fmla="*/ 77 h 147"/>
              <a:gd name="T26" fmla="*/ 19 w 96"/>
              <a:gd name="T27" fmla="*/ 49 h 147"/>
              <a:gd name="T28" fmla="*/ 48 w 96"/>
              <a:gd name="T29" fmla="*/ 20 h 147"/>
              <a:gd name="T30" fmla="*/ 76 w 96"/>
              <a:gd name="T31" fmla="*/ 49 h 147"/>
              <a:gd name="T32" fmla="*/ 48 w 96"/>
              <a:gd name="T33" fmla="*/ 77 h 147"/>
              <a:gd name="T34" fmla="*/ 48 w 96"/>
              <a:gd name="T35" fmla="*/ 32 h 147"/>
              <a:gd name="T36" fmla="*/ 31 w 96"/>
              <a:gd name="T37" fmla="*/ 49 h 147"/>
              <a:gd name="T38" fmla="*/ 48 w 96"/>
              <a:gd name="T39" fmla="*/ 65 h 147"/>
              <a:gd name="T40" fmla="*/ 64 w 96"/>
              <a:gd name="T41" fmla="*/ 49 h 147"/>
              <a:gd name="T42" fmla="*/ 48 w 96"/>
              <a:gd name="T43" fmla="*/ 32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6" h="147">
                <a:moveTo>
                  <a:pt x="48" y="147"/>
                </a:moveTo>
                <a:cubicBezTo>
                  <a:pt x="46" y="147"/>
                  <a:pt x="44" y="146"/>
                  <a:pt x="43" y="144"/>
                </a:cubicBezTo>
                <a:cubicBezTo>
                  <a:pt x="41" y="142"/>
                  <a:pt x="0" y="90"/>
                  <a:pt x="0" y="48"/>
                </a:cubicBezTo>
                <a:cubicBezTo>
                  <a:pt x="0" y="22"/>
                  <a:pt x="21" y="0"/>
                  <a:pt x="48" y="0"/>
                </a:cubicBezTo>
                <a:cubicBezTo>
                  <a:pt x="74" y="0"/>
                  <a:pt x="96" y="22"/>
                  <a:pt x="96" y="48"/>
                </a:cubicBezTo>
                <a:cubicBezTo>
                  <a:pt x="96" y="90"/>
                  <a:pt x="54" y="142"/>
                  <a:pt x="52" y="144"/>
                </a:cubicBezTo>
                <a:cubicBezTo>
                  <a:pt x="51" y="146"/>
                  <a:pt x="49" y="147"/>
                  <a:pt x="48" y="147"/>
                </a:cubicBezTo>
                <a:close/>
                <a:moveTo>
                  <a:pt x="48" y="12"/>
                </a:moveTo>
                <a:cubicBezTo>
                  <a:pt x="28" y="12"/>
                  <a:pt x="12" y="28"/>
                  <a:pt x="12" y="48"/>
                </a:cubicBezTo>
                <a:cubicBezTo>
                  <a:pt x="12" y="78"/>
                  <a:pt x="37" y="116"/>
                  <a:pt x="48" y="131"/>
                </a:cubicBezTo>
                <a:cubicBezTo>
                  <a:pt x="58" y="116"/>
                  <a:pt x="84" y="78"/>
                  <a:pt x="84" y="48"/>
                </a:cubicBezTo>
                <a:cubicBezTo>
                  <a:pt x="84" y="28"/>
                  <a:pt x="67" y="12"/>
                  <a:pt x="48" y="12"/>
                </a:cubicBezTo>
                <a:close/>
                <a:moveTo>
                  <a:pt x="48" y="77"/>
                </a:moveTo>
                <a:cubicBezTo>
                  <a:pt x="32" y="77"/>
                  <a:pt x="19" y="64"/>
                  <a:pt x="19" y="49"/>
                </a:cubicBezTo>
                <a:cubicBezTo>
                  <a:pt x="19" y="33"/>
                  <a:pt x="32" y="20"/>
                  <a:pt x="48" y="20"/>
                </a:cubicBezTo>
                <a:cubicBezTo>
                  <a:pt x="63" y="20"/>
                  <a:pt x="76" y="33"/>
                  <a:pt x="76" y="49"/>
                </a:cubicBezTo>
                <a:cubicBezTo>
                  <a:pt x="76" y="64"/>
                  <a:pt x="63" y="77"/>
                  <a:pt x="48" y="77"/>
                </a:cubicBezTo>
                <a:close/>
                <a:moveTo>
                  <a:pt x="48" y="32"/>
                </a:moveTo>
                <a:cubicBezTo>
                  <a:pt x="38" y="32"/>
                  <a:pt x="31" y="39"/>
                  <a:pt x="31" y="49"/>
                </a:cubicBezTo>
                <a:cubicBezTo>
                  <a:pt x="31" y="58"/>
                  <a:pt x="38" y="65"/>
                  <a:pt x="48" y="65"/>
                </a:cubicBezTo>
                <a:cubicBezTo>
                  <a:pt x="57" y="65"/>
                  <a:pt x="64" y="58"/>
                  <a:pt x="64" y="49"/>
                </a:cubicBezTo>
                <a:cubicBezTo>
                  <a:pt x="64" y="39"/>
                  <a:pt x="57" y="32"/>
                  <a:pt x="48" y="3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89533" tIns="44766" rIns="89533" bIns="44766" numCol="1" anchor="t" anchorCtr="0" compatLnSpc="1">
            <a:prstTxWarp prst="textNoShape">
              <a:avLst/>
            </a:prstTxWarp>
          </a:bodyPr>
          <a:lstStyle/>
          <a:p>
            <a:pPr defTabSz="1020833"/>
            <a:endParaRPr lang="en-US" sz="2073" dirty="0">
              <a:cs typeface="Arial" pitchFamily="34" charset="0"/>
            </a:endParaRPr>
          </a:p>
        </p:txBody>
      </p:sp>
      <p:sp>
        <p:nvSpPr>
          <p:cNvPr id="81" name="Скругленный прямоугольник 80"/>
          <p:cNvSpPr/>
          <p:nvPr/>
        </p:nvSpPr>
        <p:spPr>
          <a:xfrm>
            <a:off x="622658" y="7678616"/>
            <a:ext cx="450386" cy="211265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algn="ctr" defTabSz="91437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kern="0" dirty="0" smtClean="0">
                <a:latin typeface="Arial Narrow" panose="020B0606020202030204" pitchFamily="34" charset="0"/>
                <a:cs typeface="Times New Roman" pitchFamily="18" charset="0"/>
              </a:rPr>
              <a:t>РГО</a:t>
            </a:r>
            <a:endParaRPr lang="ru-RU" sz="1050" b="1" kern="0" dirty="0">
              <a:latin typeface="Arial Narrow" panose="020B0606020202030204" pitchFamily="34" charset="0"/>
              <a:cs typeface="Times New Roman" pitchFamily="18" charset="0"/>
            </a:endParaRPr>
          </a:p>
        </p:txBody>
      </p:sp>
      <p:sp>
        <p:nvSpPr>
          <p:cNvPr id="93" name="Freeform 9"/>
          <p:cNvSpPr>
            <a:spLocks noEditPoints="1"/>
          </p:cNvSpPr>
          <p:nvPr/>
        </p:nvSpPr>
        <p:spPr bwMode="auto">
          <a:xfrm>
            <a:off x="594466" y="2923325"/>
            <a:ext cx="506770" cy="408169"/>
          </a:xfrm>
          <a:custGeom>
            <a:avLst/>
            <a:gdLst>
              <a:gd name="T0" fmla="*/ 308 w 445"/>
              <a:gd name="T1" fmla="*/ 41 h 358"/>
              <a:gd name="T2" fmla="*/ 288 w 445"/>
              <a:gd name="T3" fmla="*/ 12 h 358"/>
              <a:gd name="T4" fmla="*/ 183 w 445"/>
              <a:gd name="T5" fmla="*/ 31 h 358"/>
              <a:gd name="T6" fmla="*/ 89 w 445"/>
              <a:gd name="T7" fmla="*/ 49 h 358"/>
              <a:gd name="T8" fmla="*/ 34 w 445"/>
              <a:gd name="T9" fmla="*/ 158 h 358"/>
              <a:gd name="T10" fmla="*/ 223 w 445"/>
              <a:gd name="T11" fmla="*/ 355 h 358"/>
              <a:gd name="T12" fmla="*/ 239 w 445"/>
              <a:gd name="T13" fmla="*/ 354 h 358"/>
              <a:gd name="T14" fmla="*/ 68 w 445"/>
              <a:gd name="T15" fmla="*/ 193 h 358"/>
              <a:gd name="T16" fmla="*/ 72 w 445"/>
              <a:gd name="T17" fmla="*/ 102 h 358"/>
              <a:gd name="T18" fmla="*/ 175 w 445"/>
              <a:gd name="T19" fmla="*/ 53 h 358"/>
              <a:gd name="T20" fmla="*/ 252 w 445"/>
              <a:gd name="T21" fmla="*/ 35 h 358"/>
              <a:gd name="T22" fmla="*/ 271 w 445"/>
              <a:gd name="T23" fmla="*/ 48 h 358"/>
              <a:gd name="T24" fmla="*/ 227 w 445"/>
              <a:gd name="T25" fmla="*/ 72 h 358"/>
              <a:gd name="T26" fmla="*/ 159 w 445"/>
              <a:gd name="T27" fmla="*/ 95 h 358"/>
              <a:gd name="T28" fmla="*/ 131 w 445"/>
              <a:gd name="T29" fmla="*/ 144 h 358"/>
              <a:gd name="T30" fmla="*/ 234 w 445"/>
              <a:gd name="T31" fmla="*/ 153 h 358"/>
              <a:gd name="T32" fmla="*/ 357 w 445"/>
              <a:gd name="T33" fmla="*/ 256 h 358"/>
              <a:gd name="T34" fmla="*/ 364 w 445"/>
              <a:gd name="T35" fmla="*/ 237 h 358"/>
              <a:gd name="T36" fmla="*/ 220 w 445"/>
              <a:gd name="T37" fmla="*/ 132 h 358"/>
              <a:gd name="T38" fmla="*/ 143 w 445"/>
              <a:gd name="T39" fmla="*/ 121 h 358"/>
              <a:gd name="T40" fmla="*/ 230 w 445"/>
              <a:gd name="T41" fmla="*/ 96 h 358"/>
              <a:gd name="T42" fmla="*/ 305 w 445"/>
              <a:gd name="T43" fmla="*/ 63 h 358"/>
              <a:gd name="T44" fmla="*/ 390 w 445"/>
              <a:gd name="T45" fmla="*/ 111 h 358"/>
              <a:gd name="T46" fmla="*/ 360 w 445"/>
              <a:gd name="T47" fmla="*/ 205 h 358"/>
              <a:gd name="T48" fmla="*/ 378 w 445"/>
              <a:gd name="T49" fmla="*/ 217 h 358"/>
              <a:gd name="T50" fmla="*/ 407 w 445"/>
              <a:gd name="T51" fmla="*/ 97 h 358"/>
              <a:gd name="T52" fmla="*/ 85 w 445"/>
              <a:gd name="T53" fmla="*/ 40 h 358"/>
              <a:gd name="T54" fmla="*/ 73 w 445"/>
              <a:gd name="T55" fmla="*/ 21 h 358"/>
              <a:gd name="T56" fmla="*/ 13 w 445"/>
              <a:gd name="T57" fmla="*/ 160 h 358"/>
              <a:gd name="T58" fmla="*/ 24 w 445"/>
              <a:gd name="T59" fmla="*/ 149 h 358"/>
              <a:gd name="T60" fmla="*/ 443 w 445"/>
              <a:gd name="T61" fmla="*/ 95 h 358"/>
              <a:gd name="T62" fmla="*/ 314 w 445"/>
              <a:gd name="T63" fmla="*/ 16 h 358"/>
              <a:gd name="T64" fmla="*/ 422 w 445"/>
              <a:gd name="T65" fmla="*/ 102 h 358"/>
              <a:gd name="T66" fmla="*/ 436 w 445"/>
              <a:gd name="T67" fmla="*/ 109 h 358"/>
              <a:gd name="T68" fmla="*/ 249 w 445"/>
              <a:gd name="T69" fmla="*/ 188 h 358"/>
              <a:gd name="T70" fmla="*/ 234 w 445"/>
              <a:gd name="T71" fmla="*/ 205 h 358"/>
              <a:gd name="T72" fmla="*/ 336 w 445"/>
              <a:gd name="T73" fmla="*/ 292 h 358"/>
              <a:gd name="T74" fmla="*/ 344 w 445"/>
              <a:gd name="T75" fmla="*/ 272 h 358"/>
              <a:gd name="T76" fmla="*/ 217 w 445"/>
              <a:gd name="T77" fmla="*/ 214 h 358"/>
              <a:gd name="T78" fmla="*/ 202 w 445"/>
              <a:gd name="T79" fmla="*/ 231 h 358"/>
              <a:gd name="T80" fmla="*/ 308 w 445"/>
              <a:gd name="T81" fmla="*/ 318 h 358"/>
              <a:gd name="T82" fmla="*/ 315 w 445"/>
              <a:gd name="T83" fmla="*/ 299 h 358"/>
              <a:gd name="T84" fmla="*/ 180 w 445"/>
              <a:gd name="T85" fmla="*/ 237 h 358"/>
              <a:gd name="T86" fmla="*/ 166 w 445"/>
              <a:gd name="T87" fmla="*/ 254 h 358"/>
              <a:gd name="T88" fmla="*/ 273 w 445"/>
              <a:gd name="T89" fmla="*/ 340 h 358"/>
              <a:gd name="T90" fmla="*/ 280 w 445"/>
              <a:gd name="T91" fmla="*/ 321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45" h="358">
                <a:moveTo>
                  <a:pt x="361" y="57"/>
                </a:moveTo>
                <a:cubicBezTo>
                  <a:pt x="341" y="47"/>
                  <a:pt x="310" y="41"/>
                  <a:pt x="308" y="41"/>
                </a:cubicBezTo>
                <a:cubicBezTo>
                  <a:pt x="304" y="41"/>
                  <a:pt x="300" y="41"/>
                  <a:pt x="296" y="41"/>
                </a:cubicBezTo>
                <a:cubicBezTo>
                  <a:pt x="297" y="31"/>
                  <a:pt x="294" y="20"/>
                  <a:pt x="288" y="12"/>
                </a:cubicBezTo>
                <a:cubicBezTo>
                  <a:pt x="280" y="0"/>
                  <a:pt x="265" y="6"/>
                  <a:pt x="244" y="14"/>
                </a:cubicBezTo>
                <a:cubicBezTo>
                  <a:pt x="226" y="21"/>
                  <a:pt x="204" y="29"/>
                  <a:pt x="183" y="31"/>
                </a:cubicBezTo>
                <a:cubicBezTo>
                  <a:pt x="181" y="31"/>
                  <a:pt x="178" y="31"/>
                  <a:pt x="174" y="31"/>
                </a:cubicBezTo>
                <a:cubicBezTo>
                  <a:pt x="139" y="33"/>
                  <a:pt x="105" y="35"/>
                  <a:pt x="89" y="49"/>
                </a:cubicBezTo>
                <a:cubicBezTo>
                  <a:pt x="88" y="50"/>
                  <a:pt x="65" y="71"/>
                  <a:pt x="53" y="91"/>
                </a:cubicBezTo>
                <a:cubicBezTo>
                  <a:pt x="42" y="110"/>
                  <a:pt x="36" y="138"/>
                  <a:pt x="34" y="158"/>
                </a:cubicBezTo>
                <a:cubicBezTo>
                  <a:pt x="32" y="177"/>
                  <a:pt x="39" y="196"/>
                  <a:pt x="54" y="209"/>
                </a:cubicBezTo>
                <a:cubicBezTo>
                  <a:pt x="223" y="355"/>
                  <a:pt x="223" y="355"/>
                  <a:pt x="223" y="355"/>
                </a:cubicBezTo>
                <a:cubicBezTo>
                  <a:pt x="225" y="357"/>
                  <a:pt x="228" y="358"/>
                  <a:pt x="230" y="358"/>
                </a:cubicBezTo>
                <a:cubicBezTo>
                  <a:pt x="234" y="358"/>
                  <a:pt x="237" y="356"/>
                  <a:pt x="239" y="354"/>
                </a:cubicBezTo>
                <a:cubicBezTo>
                  <a:pt x="243" y="349"/>
                  <a:pt x="242" y="342"/>
                  <a:pt x="238" y="338"/>
                </a:cubicBezTo>
                <a:cubicBezTo>
                  <a:pt x="68" y="193"/>
                  <a:pt x="68" y="193"/>
                  <a:pt x="68" y="193"/>
                </a:cubicBezTo>
                <a:cubicBezTo>
                  <a:pt x="59" y="185"/>
                  <a:pt x="55" y="173"/>
                  <a:pt x="56" y="161"/>
                </a:cubicBezTo>
                <a:cubicBezTo>
                  <a:pt x="59" y="135"/>
                  <a:pt x="65" y="115"/>
                  <a:pt x="72" y="102"/>
                </a:cubicBezTo>
                <a:cubicBezTo>
                  <a:pt x="82" y="85"/>
                  <a:pt x="104" y="66"/>
                  <a:pt x="104" y="66"/>
                </a:cubicBezTo>
                <a:cubicBezTo>
                  <a:pt x="115" y="56"/>
                  <a:pt x="154" y="54"/>
                  <a:pt x="175" y="53"/>
                </a:cubicBezTo>
                <a:cubicBezTo>
                  <a:pt x="179" y="53"/>
                  <a:pt x="182" y="53"/>
                  <a:pt x="184" y="53"/>
                </a:cubicBezTo>
                <a:cubicBezTo>
                  <a:pt x="209" y="51"/>
                  <a:pt x="234" y="42"/>
                  <a:pt x="252" y="35"/>
                </a:cubicBezTo>
                <a:cubicBezTo>
                  <a:pt x="259" y="32"/>
                  <a:pt x="267" y="29"/>
                  <a:pt x="272" y="27"/>
                </a:cubicBezTo>
                <a:cubicBezTo>
                  <a:pt x="275" y="34"/>
                  <a:pt x="274" y="43"/>
                  <a:pt x="271" y="48"/>
                </a:cubicBezTo>
                <a:cubicBezTo>
                  <a:pt x="271" y="48"/>
                  <a:pt x="271" y="49"/>
                  <a:pt x="270" y="49"/>
                </a:cubicBezTo>
                <a:cubicBezTo>
                  <a:pt x="257" y="55"/>
                  <a:pt x="242" y="63"/>
                  <a:pt x="227" y="72"/>
                </a:cubicBezTo>
                <a:cubicBezTo>
                  <a:pt x="219" y="76"/>
                  <a:pt x="219" y="76"/>
                  <a:pt x="219" y="76"/>
                </a:cubicBezTo>
                <a:cubicBezTo>
                  <a:pt x="201" y="87"/>
                  <a:pt x="178" y="91"/>
                  <a:pt x="159" y="95"/>
                </a:cubicBezTo>
                <a:cubicBezTo>
                  <a:pt x="137" y="99"/>
                  <a:pt x="121" y="102"/>
                  <a:pt x="120" y="117"/>
                </a:cubicBezTo>
                <a:cubicBezTo>
                  <a:pt x="120" y="128"/>
                  <a:pt x="124" y="138"/>
                  <a:pt x="131" y="144"/>
                </a:cubicBezTo>
                <a:cubicBezTo>
                  <a:pt x="152" y="163"/>
                  <a:pt x="196" y="158"/>
                  <a:pt x="223" y="154"/>
                </a:cubicBezTo>
                <a:cubicBezTo>
                  <a:pt x="227" y="154"/>
                  <a:pt x="231" y="153"/>
                  <a:pt x="234" y="153"/>
                </a:cubicBezTo>
                <a:cubicBezTo>
                  <a:pt x="251" y="168"/>
                  <a:pt x="325" y="233"/>
                  <a:pt x="350" y="254"/>
                </a:cubicBezTo>
                <a:cubicBezTo>
                  <a:pt x="352" y="256"/>
                  <a:pt x="354" y="256"/>
                  <a:pt x="357" y="256"/>
                </a:cubicBezTo>
                <a:cubicBezTo>
                  <a:pt x="360" y="256"/>
                  <a:pt x="363" y="255"/>
                  <a:pt x="365" y="253"/>
                </a:cubicBezTo>
                <a:cubicBezTo>
                  <a:pt x="369" y="248"/>
                  <a:pt x="369" y="241"/>
                  <a:pt x="364" y="237"/>
                </a:cubicBezTo>
                <a:cubicBezTo>
                  <a:pt x="319" y="198"/>
                  <a:pt x="251" y="139"/>
                  <a:pt x="247" y="135"/>
                </a:cubicBezTo>
                <a:cubicBezTo>
                  <a:pt x="242" y="129"/>
                  <a:pt x="236" y="130"/>
                  <a:pt x="220" y="132"/>
                </a:cubicBezTo>
                <a:cubicBezTo>
                  <a:pt x="200" y="135"/>
                  <a:pt x="159" y="140"/>
                  <a:pt x="146" y="128"/>
                </a:cubicBezTo>
                <a:cubicBezTo>
                  <a:pt x="145" y="127"/>
                  <a:pt x="143" y="125"/>
                  <a:pt x="143" y="121"/>
                </a:cubicBezTo>
                <a:cubicBezTo>
                  <a:pt x="147" y="120"/>
                  <a:pt x="156" y="118"/>
                  <a:pt x="163" y="117"/>
                </a:cubicBezTo>
                <a:cubicBezTo>
                  <a:pt x="182" y="113"/>
                  <a:pt x="208" y="108"/>
                  <a:pt x="230" y="96"/>
                </a:cubicBezTo>
                <a:cubicBezTo>
                  <a:pt x="232" y="94"/>
                  <a:pt x="235" y="93"/>
                  <a:pt x="238" y="91"/>
                </a:cubicBezTo>
                <a:cubicBezTo>
                  <a:pt x="256" y="81"/>
                  <a:pt x="290" y="61"/>
                  <a:pt x="305" y="63"/>
                </a:cubicBezTo>
                <a:cubicBezTo>
                  <a:pt x="305" y="63"/>
                  <a:pt x="334" y="68"/>
                  <a:pt x="352" y="77"/>
                </a:cubicBezTo>
                <a:cubicBezTo>
                  <a:pt x="363" y="83"/>
                  <a:pt x="376" y="95"/>
                  <a:pt x="390" y="111"/>
                </a:cubicBezTo>
                <a:cubicBezTo>
                  <a:pt x="401" y="123"/>
                  <a:pt x="402" y="140"/>
                  <a:pt x="394" y="152"/>
                </a:cubicBezTo>
                <a:cubicBezTo>
                  <a:pt x="360" y="205"/>
                  <a:pt x="360" y="205"/>
                  <a:pt x="360" y="205"/>
                </a:cubicBezTo>
                <a:cubicBezTo>
                  <a:pt x="356" y="210"/>
                  <a:pt x="358" y="217"/>
                  <a:pt x="363" y="220"/>
                </a:cubicBezTo>
                <a:cubicBezTo>
                  <a:pt x="368" y="223"/>
                  <a:pt x="375" y="222"/>
                  <a:pt x="378" y="217"/>
                </a:cubicBezTo>
                <a:cubicBezTo>
                  <a:pt x="412" y="164"/>
                  <a:pt x="412" y="164"/>
                  <a:pt x="412" y="164"/>
                </a:cubicBezTo>
                <a:cubicBezTo>
                  <a:pt x="426" y="143"/>
                  <a:pt x="424" y="116"/>
                  <a:pt x="407" y="97"/>
                </a:cubicBezTo>
                <a:cubicBezTo>
                  <a:pt x="391" y="78"/>
                  <a:pt x="375" y="64"/>
                  <a:pt x="361" y="57"/>
                </a:cubicBezTo>
                <a:close/>
                <a:moveTo>
                  <a:pt x="85" y="40"/>
                </a:moveTo>
                <a:cubicBezTo>
                  <a:pt x="90" y="36"/>
                  <a:pt x="92" y="29"/>
                  <a:pt x="88" y="24"/>
                </a:cubicBezTo>
                <a:cubicBezTo>
                  <a:pt x="85" y="19"/>
                  <a:pt x="78" y="18"/>
                  <a:pt x="73" y="21"/>
                </a:cubicBezTo>
                <a:cubicBezTo>
                  <a:pt x="38" y="44"/>
                  <a:pt x="0" y="105"/>
                  <a:pt x="2" y="150"/>
                </a:cubicBezTo>
                <a:cubicBezTo>
                  <a:pt x="2" y="156"/>
                  <a:pt x="7" y="160"/>
                  <a:pt x="13" y="160"/>
                </a:cubicBezTo>
                <a:cubicBezTo>
                  <a:pt x="13" y="160"/>
                  <a:pt x="13" y="160"/>
                  <a:pt x="13" y="160"/>
                </a:cubicBezTo>
                <a:cubicBezTo>
                  <a:pt x="19" y="160"/>
                  <a:pt x="24" y="155"/>
                  <a:pt x="24" y="149"/>
                </a:cubicBezTo>
                <a:cubicBezTo>
                  <a:pt x="22" y="113"/>
                  <a:pt x="56" y="59"/>
                  <a:pt x="85" y="40"/>
                </a:cubicBezTo>
                <a:close/>
                <a:moveTo>
                  <a:pt x="443" y="95"/>
                </a:moveTo>
                <a:cubicBezTo>
                  <a:pt x="428" y="51"/>
                  <a:pt x="366" y="16"/>
                  <a:pt x="327" y="8"/>
                </a:cubicBezTo>
                <a:cubicBezTo>
                  <a:pt x="321" y="7"/>
                  <a:pt x="316" y="10"/>
                  <a:pt x="314" y="16"/>
                </a:cubicBezTo>
                <a:cubicBezTo>
                  <a:pt x="313" y="22"/>
                  <a:pt x="317" y="28"/>
                  <a:pt x="323" y="30"/>
                </a:cubicBezTo>
                <a:cubicBezTo>
                  <a:pt x="357" y="37"/>
                  <a:pt x="411" y="68"/>
                  <a:pt x="422" y="102"/>
                </a:cubicBezTo>
                <a:cubicBezTo>
                  <a:pt x="424" y="106"/>
                  <a:pt x="428" y="109"/>
                  <a:pt x="433" y="109"/>
                </a:cubicBezTo>
                <a:cubicBezTo>
                  <a:pt x="434" y="109"/>
                  <a:pt x="435" y="109"/>
                  <a:pt x="436" y="109"/>
                </a:cubicBezTo>
                <a:cubicBezTo>
                  <a:pt x="442" y="107"/>
                  <a:pt x="445" y="100"/>
                  <a:pt x="443" y="95"/>
                </a:cubicBezTo>
                <a:close/>
                <a:moveTo>
                  <a:pt x="249" y="188"/>
                </a:moveTo>
                <a:cubicBezTo>
                  <a:pt x="244" y="184"/>
                  <a:pt x="237" y="184"/>
                  <a:pt x="233" y="189"/>
                </a:cubicBezTo>
                <a:cubicBezTo>
                  <a:pt x="229" y="194"/>
                  <a:pt x="229" y="201"/>
                  <a:pt x="234" y="205"/>
                </a:cubicBezTo>
                <a:cubicBezTo>
                  <a:pt x="329" y="289"/>
                  <a:pt x="329" y="289"/>
                  <a:pt x="329" y="289"/>
                </a:cubicBezTo>
                <a:cubicBezTo>
                  <a:pt x="331" y="291"/>
                  <a:pt x="334" y="292"/>
                  <a:pt x="336" y="292"/>
                </a:cubicBezTo>
                <a:cubicBezTo>
                  <a:pt x="339" y="292"/>
                  <a:pt x="343" y="290"/>
                  <a:pt x="345" y="288"/>
                </a:cubicBezTo>
                <a:cubicBezTo>
                  <a:pt x="349" y="283"/>
                  <a:pt x="348" y="276"/>
                  <a:pt x="344" y="272"/>
                </a:cubicBezTo>
                <a:lnTo>
                  <a:pt x="249" y="188"/>
                </a:lnTo>
                <a:close/>
                <a:moveTo>
                  <a:pt x="217" y="214"/>
                </a:moveTo>
                <a:cubicBezTo>
                  <a:pt x="212" y="210"/>
                  <a:pt x="205" y="210"/>
                  <a:pt x="201" y="215"/>
                </a:cubicBezTo>
                <a:cubicBezTo>
                  <a:pt x="197" y="220"/>
                  <a:pt x="198" y="227"/>
                  <a:pt x="202" y="231"/>
                </a:cubicBezTo>
                <a:cubicBezTo>
                  <a:pt x="301" y="315"/>
                  <a:pt x="301" y="315"/>
                  <a:pt x="301" y="315"/>
                </a:cubicBezTo>
                <a:cubicBezTo>
                  <a:pt x="303" y="317"/>
                  <a:pt x="306" y="318"/>
                  <a:pt x="308" y="318"/>
                </a:cubicBezTo>
                <a:cubicBezTo>
                  <a:pt x="311" y="318"/>
                  <a:pt x="314" y="317"/>
                  <a:pt x="316" y="314"/>
                </a:cubicBezTo>
                <a:cubicBezTo>
                  <a:pt x="320" y="310"/>
                  <a:pt x="320" y="303"/>
                  <a:pt x="315" y="299"/>
                </a:cubicBezTo>
                <a:lnTo>
                  <a:pt x="217" y="214"/>
                </a:lnTo>
                <a:close/>
                <a:moveTo>
                  <a:pt x="180" y="237"/>
                </a:moveTo>
                <a:cubicBezTo>
                  <a:pt x="175" y="233"/>
                  <a:pt x="168" y="233"/>
                  <a:pt x="165" y="238"/>
                </a:cubicBezTo>
                <a:cubicBezTo>
                  <a:pt x="161" y="243"/>
                  <a:pt x="161" y="250"/>
                  <a:pt x="166" y="254"/>
                </a:cubicBezTo>
                <a:cubicBezTo>
                  <a:pt x="266" y="338"/>
                  <a:pt x="266" y="338"/>
                  <a:pt x="266" y="338"/>
                </a:cubicBezTo>
                <a:cubicBezTo>
                  <a:pt x="268" y="339"/>
                  <a:pt x="270" y="340"/>
                  <a:pt x="273" y="340"/>
                </a:cubicBezTo>
                <a:cubicBezTo>
                  <a:pt x="276" y="340"/>
                  <a:pt x="279" y="339"/>
                  <a:pt x="281" y="336"/>
                </a:cubicBezTo>
                <a:cubicBezTo>
                  <a:pt x="285" y="332"/>
                  <a:pt x="285" y="325"/>
                  <a:pt x="280" y="321"/>
                </a:cubicBezTo>
                <a:lnTo>
                  <a:pt x="180" y="23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89533" tIns="44766" rIns="89533" bIns="44766" numCol="1" anchor="t" anchorCtr="0" compatLnSpc="1">
            <a:prstTxWarp prst="textNoShape">
              <a:avLst/>
            </a:prstTxWarp>
          </a:bodyPr>
          <a:lstStyle/>
          <a:p>
            <a:pPr defTabSz="1020833"/>
            <a:endParaRPr lang="en-US" sz="2073" dirty="0">
              <a:cs typeface="Arial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90" y="3761378"/>
            <a:ext cx="602722" cy="60272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08" y="1647889"/>
            <a:ext cx="855087" cy="855087"/>
          </a:xfrm>
          <a:prstGeom prst="rect">
            <a:avLst/>
          </a:prstGeom>
        </p:spPr>
      </p:pic>
      <p:pic>
        <p:nvPicPr>
          <p:cNvPr id="94" name="Рисунок 9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94" y="7131692"/>
            <a:ext cx="569715" cy="545027"/>
          </a:xfrm>
          <a:prstGeom prst="rect">
            <a:avLst/>
          </a:prstGeom>
        </p:spPr>
      </p:pic>
      <p:grpSp>
        <p:nvGrpSpPr>
          <p:cNvPr id="95" name="Группа 94"/>
          <p:cNvGrpSpPr/>
          <p:nvPr/>
        </p:nvGrpSpPr>
        <p:grpSpPr>
          <a:xfrm>
            <a:off x="533242" y="4826852"/>
            <a:ext cx="629218" cy="741214"/>
            <a:chOff x="504944" y="4355696"/>
            <a:chExt cx="629218" cy="741214"/>
          </a:xfrm>
        </p:grpSpPr>
        <p:pic>
          <p:nvPicPr>
            <p:cNvPr id="96" name="Рисунок 9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04944" y="4355696"/>
              <a:ext cx="360820" cy="360820"/>
            </a:xfrm>
            <a:prstGeom prst="rect">
              <a:avLst/>
            </a:prstGeom>
          </p:spPr>
        </p:pic>
        <p:grpSp>
          <p:nvGrpSpPr>
            <p:cNvPr id="97" name="Group 629"/>
            <p:cNvGrpSpPr/>
            <p:nvPr/>
          </p:nvGrpSpPr>
          <p:grpSpPr>
            <a:xfrm>
              <a:off x="657827" y="4451539"/>
              <a:ext cx="346502" cy="467601"/>
              <a:chOff x="8731241" y="4262438"/>
              <a:chExt cx="458788" cy="619125"/>
            </a:xfrm>
            <a:solidFill>
              <a:schemeClr val="tx1"/>
            </a:solidFill>
          </p:grpSpPr>
          <p:sp>
            <p:nvSpPr>
              <p:cNvPr id="99" name="Freeform 857"/>
              <p:cNvSpPr>
                <a:spLocks noEditPoints="1"/>
              </p:cNvSpPr>
              <p:nvPr/>
            </p:nvSpPr>
            <p:spPr bwMode="auto">
              <a:xfrm>
                <a:off x="8731241" y="4262438"/>
                <a:ext cx="458788" cy="619125"/>
              </a:xfrm>
              <a:custGeom>
                <a:avLst/>
                <a:gdLst>
                  <a:gd name="T0" fmla="*/ 90 w 157"/>
                  <a:gd name="T1" fmla="*/ 212 h 212"/>
                  <a:gd name="T2" fmla="*/ 18 w 157"/>
                  <a:gd name="T3" fmla="*/ 212 h 212"/>
                  <a:gd name="T4" fmla="*/ 0 w 157"/>
                  <a:gd name="T5" fmla="*/ 194 h 212"/>
                  <a:gd name="T6" fmla="*/ 0 w 157"/>
                  <a:gd name="T7" fmla="*/ 17 h 212"/>
                  <a:gd name="T8" fmla="*/ 18 w 157"/>
                  <a:gd name="T9" fmla="*/ 0 h 212"/>
                  <a:gd name="T10" fmla="*/ 140 w 157"/>
                  <a:gd name="T11" fmla="*/ 0 h 212"/>
                  <a:gd name="T12" fmla="*/ 157 w 157"/>
                  <a:gd name="T13" fmla="*/ 17 h 212"/>
                  <a:gd name="T14" fmla="*/ 157 w 157"/>
                  <a:gd name="T15" fmla="*/ 145 h 212"/>
                  <a:gd name="T16" fmla="*/ 90 w 157"/>
                  <a:gd name="T17" fmla="*/ 212 h 212"/>
                  <a:gd name="T18" fmla="*/ 18 w 157"/>
                  <a:gd name="T19" fmla="*/ 12 h 212"/>
                  <a:gd name="T20" fmla="*/ 12 w 157"/>
                  <a:gd name="T21" fmla="*/ 17 h 212"/>
                  <a:gd name="T22" fmla="*/ 12 w 157"/>
                  <a:gd name="T23" fmla="*/ 194 h 212"/>
                  <a:gd name="T24" fmla="*/ 18 w 157"/>
                  <a:gd name="T25" fmla="*/ 200 h 212"/>
                  <a:gd name="T26" fmla="*/ 85 w 157"/>
                  <a:gd name="T27" fmla="*/ 200 h 212"/>
                  <a:gd name="T28" fmla="*/ 145 w 157"/>
                  <a:gd name="T29" fmla="*/ 140 h 212"/>
                  <a:gd name="T30" fmla="*/ 145 w 157"/>
                  <a:gd name="T31" fmla="*/ 17 h 212"/>
                  <a:gd name="T32" fmla="*/ 140 w 157"/>
                  <a:gd name="T33" fmla="*/ 12 h 212"/>
                  <a:gd name="T34" fmla="*/ 18 w 157"/>
                  <a:gd name="T35" fmla="*/ 12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7" h="212">
                    <a:moveTo>
                      <a:pt x="90" y="212"/>
                    </a:moveTo>
                    <a:cubicBezTo>
                      <a:pt x="18" y="212"/>
                      <a:pt x="18" y="212"/>
                      <a:pt x="18" y="212"/>
                    </a:cubicBezTo>
                    <a:cubicBezTo>
                      <a:pt x="8" y="212"/>
                      <a:pt x="0" y="204"/>
                      <a:pt x="0" y="194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8"/>
                      <a:pt x="8" y="0"/>
                      <a:pt x="18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49" y="0"/>
                      <a:pt x="157" y="8"/>
                      <a:pt x="157" y="17"/>
                    </a:cubicBezTo>
                    <a:cubicBezTo>
                      <a:pt x="157" y="145"/>
                      <a:pt x="157" y="145"/>
                      <a:pt x="157" y="145"/>
                    </a:cubicBezTo>
                    <a:lnTo>
                      <a:pt x="90" y="212"/>
                    </a:lnTo>
                    <a:close/>
                    <a:moveTo>
                      <a:pt x="18" y="12"/>
                    </a:moveTo>
                    <a:cubicBezTo>
                      <a:pt x="15" y="12"/>
                      <a:pt x="12" y="14"/>
                      <a:pt x="12" y="17"/>
                    </a:cubicBezTo>
                    <a:cubicBezTo>
                      <a:pt x="12" y="194"/>
                      <a:pt x="12" y="194"/>
                      <a:pt x="12" y="194"/>
                    </a:cubicBezTo>
                    <a:cubicBezTo>
                      <a:pt x="12" y="197"/>
                      <a:pt x="15" y="200"/>
                      <a:pt x="18" y="200"/>
                    </a:cubicBezTo>
                    <a:cubicBezTo>
                      <a:pt x="85" y="200"/>
                      <a:pt x="85" y="200"/>
                      <a:pt x="85" y="200"/>
                    </a:cubicBezTo>
                    <a:cubicBezTo>
                      <a:pt x="145" y="140"/>
                      <a:pt x="145" y="140"/>
                      <a:pt x="145" y="140"/>
                    </a:cubicBezTo>
                    <a:cubicBezTo>
                      <a:pt x="145" y="17"/>
                      <a:pt x="145" y="17"/>
                      <a:pt x="145" y="17"/>
                    </a:cubicBezTo>
                    <a:cubicBezTo>
                      <a:pt x="145" y="14"/>
                      <a:pt x="143" y="12"/>
                      <a:pt x="140" y="12"/>
                    </a:cubicBezTo>
                    <a:lnTo>
                      <a:pt x="18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cs typeface="Arial" pitchFamily="34" charset="0"/>
                </a:endParaRPr>
              </a:p>
            </p:txBody>
          </p:sp>
          <p:sp>
            <p:nvSpPr>
              <p:cNvPr id="100" name="Freeform 858"/>
              <p:cNvSpPr>
                <a:spLocks/>
              </p:cNvSpPr>
              <p:nvPr/>
            </p:nvSpPr>
            <p:spPr bwMode="auto">
              <a:xfrm>
                <a:off x="8970963" y="4659313"/>
                <a:ext cx="201613" cy="204788"/>
              </a:xfrm>
              <a:custGeom>
                <a:avLst/>
                <a:gdLst>
                  <a:gd name="T0" fmla="*/ 12 w 69"/>
                  <a:gd name="T1" fmla="*/ 70 h 70"/>
                  <a:gd name="T2" fmla="*/ 0 w 69"/>
                  <a:gd name="T3" fmla="*/ 70 h 70"/>
                  <a:gd name="T4" fmla="*/ 0 w 69"/>
                  <a:gd name="T5" fmla="*/ 18 h 70"/>
                  <a:gd name="T6" fmla="*/ 18 w 69"/>
                  <a:gd name="T7" fmla="*/ 0 h 70"/>
                  <a:gd name="T8" fmla="*/ 69 w 69"/>
                  <a:gd name="T9" fmla="*/ 0 h 70"/>
                  <a:gd name="T10" fmla="*/ 69 w 69"/>
                  <a:gd name="T11" fmla="*/ 12 h 70"/>
                  <a:gd name="T12" fmla="*/ 18 w 69"/>
                  <a:gd name="T13" fmla="*/ 12 h 70"/>
                  <a:gd name="T14" fmla="*/ 12 w 69"/>
                  <a:gd name="T15" fmla="*/ 18 h 70"/>
                  <a:gd name="T16" fmla="*/ 12 w 69"/>
                  <a:gd name="T17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9" h="70">
                    <a:moveTo>
                      <a:pt x="12" y="70"/>
                    </a:moveTo>
                    <a:cubicBezTo>
                      <a:pt x="0" y="70"/>
                      <a:pt x="0" y="70"/>
                      <a:pt x="0" y="70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8" y="0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69" y="12"/>
                      <a:pt x="69" y="12"/>
                      <a:pt x="69" y="12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4" y="12"/>
                      <a:pt x="12" y="15"/>
                      <a:pt x="12" y="18"/>
                    </a:cubicBezTo>
                    <a:lnTo>
                      <a:pt x="12" y="7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cs typeface="Arial" pitchFamily="34" charset="0"/>
                </a:endParaRPr>
              </a:p>
            </p:txBody>
          </p:sp>
        </p:grpSp>
        <p:sp>
          <p:nvSpPr>
            <p:cNvPr id="98" name="Прямоугольник 97"/>
            <p:cNvSpPr/>
            <p:nvPr/>
          </p:nvSpPr>
          <p:spPr>
            <a:xfrm>
              <a:off x="539127" y="4881466"/>
              <a:ext cx="595035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800" b="1" kern="0" dirty="0" smtClean="0"/>
                <a:t>КРЕДИТ</a:t>
              </a:r>
              <a:endParaRPr lang="ru-RU" sz="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4587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Скругленный прямоугольник 127"/>
          <p:cNvSpPr/>
          <p:nvPr/>
        </p:nvSpPr>
        <p:spPr>
          <a:xfrm>
            <a:off x="7209322" y="3849023"/>
            <a:ext cx="5045381" cy="3535081"/>
          </a:xfrm>
          <a:prstGeom prst="roundRect">
            <a:avLst>
              <a:gd name="adj" fmla="val 1988"/>
            </a:avLst>
          </a:prstGeom>
          <a:solidFill>
            <a:srgbClr val="E7F5F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987425" defTabSz="914373" fontAlgn="auto">
              <a:spcBef>
                <a:spcPts val="0"/>
              </a:spcBef>
              <a:spcAft>
                <a:spcPts val="0"/>
              </a:spcAft>
            </a:pPr>
            <a:endParaRPr lang="ru-RU" sz="1200" b="1" kern="0" dirty="0">
              <a:latin typeface="+mj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5298" y="152402"/>
            <a:ext cx="8619405" cy="698685"/>
          </a:xfrm>
        </p:spPr>
        <p:txBody>
          <a:bodyPr/>
          <a:lstStyle/>
          <a:p>
            <a:r>
              <a:rPr lang="ru-RU" dirty="0"/>
              <a:t>Приоритетные направления гарантийной поддержки Корпорации </a:t>
            </a:r>
          </a:p>
        </p:txBody>
      </p:sp>
      <p:grpSp>
        <p:nvGrpSpPr>
          <p:cNvPr id="28" name="Группа 27"/>
          <p:cNvGrpSpPr/>
          <p:nvPr/>
        </p:nvGrpSpPr>
        <p:grpSpPr>
          <a:xfrm>
            <a:off x="351350" y="1439247"/>
            <a:ext cx="2213174" cy="923676"/>
            <a:chOff x="704616" y="8731785"/>
            <a:chExt cx="1548850" cy="630883"/>
          </a:xfrm>
        </p:grpSpPr>
        <p:sp>
          <p:nvSpPr>
            <p:cNvPr id="29" name="Pentagon 35"/>
            <p:cNvSpPr/>
            <p:nvPr/>
          </p:nvSpPr>
          <p:spPr>
            <a:xfrm>
              <a:off x="850532" y="8731785"/>
              <a:ext cx="1402934" cy="630883"/>
            </a:xfrm>
            <a:prstGeom prst="homePlate">
              <a:avLst>
                <a:gd name="adj" fmla="val 22714"/>
              </a:avLst>
            </a:prstGeom>
            <a:solidFill>
              <a:srgbClr val="E7F5FE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30" name="Pentagon 37"/>
            <p:cNvSpPr/>
            <p:nvPr/>
          </p:nvSpPr>
          <p:spPr>
            <a:xfrm>
              <a:off x="704616" y="8731785"/>
              <a:ext cx="1402934" cy="630883"/>
            </a:xfrm>
            <a:prstGeom prst="homePlate">
              <a:avLst>
                <a:gd name="adj" fmla="val 22714"/>
              </a:avLst>
            </a:prstGeom>
            <a:solidFill>
              <a:srgbClr val="1F4E7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800" b="1" kern="0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Фокус поддержки</a:t>
              </a:r>
              <a:endParaRPr lang="ru-RU" sz="1800" b="1" kern="0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31" name="Прямоугольник 30"/>
          <p:cNvSpPr/>
          <p:nvPr/>
        </p:nvSpPr>
        <p:spPr>
          <a:xfrm>
            <a:off x="2564525" y="1438257"/>
            <a:ext cx="9690178" cy="925656"/>
          </a:xfrm>
          <a:prstGeom prst="rect">
            <a:avLst/>
          </a:prstGeom>
        </p:spPr>
        <p:txBody>
          <a:bodyPr wrap="square" lIns="72000" tIns="0" rIns="36000" bIns="0" anchor="ctr">
            <a:noAutofit/>
          </a:bodyPr>
          <a:lstStyle/>
          <a:p>
            <a:pPr marL="261938" lvl="1" indent="-2413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 smtClean="0"/>
              <a:t>Прямая гарантия </a:t>
            </a:r>
            <a:r>
              <a:rPr lang="ru-RU" sz="1600" dirty="0"/>
              <a:t>для обеспечения кредитов предприятиям, зарегистрированным в республике </a:t>
            </a:r>
            <a:r>
              <a:rPr lang="ru-RU" sz="1600" dirty="0" smtClean="0"/>
              <a:t>Крым и </a:t>
            </a:r>
            <a:r>
              <a:rPr lang="ru-RU" sz="1600" dirty="0"/>
              <a:t>/ или городе федерального значения </a:t>
            </a:r>
            <a:r>
              <a:rPr lang="ru-RU" sz="1600" dirty="0" smtClean="0"/>
              <a:t>Севастополь</a:t>
            </a:r>
            <a:endParaRPr lang="ru-RU" sz="1600" dirty="0"/>
          </a:p>
          <a:p>
            <a:pPr marL="261938" lvl="1" indent="-2413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 smtClean="0"/>
              <a:t>Прямая гарантия</a:t>
            </a:r>
            <a:r>
              <a:rPr lang="ru-RU" sz="1600" dirty="0"/>
              <a:t>, выдаваемая совместно с поручительством </a:t>
            </a:r>
            <a:r>
              <a:rPr lang="ru-RU" sz="1600" dirty="0" smtClean="0"/>
              <a:t>РГО (</a:t>
            </a:r>
            <a:r>
              <a:rPr lang="ru-RU" sz="1600" dirty="0" err="1"/>
              <a:t>согарантия</a:t>
            </a:r>
            <a:r>
              <a:rPr lang="ru-RU" sz="1600" dirty="0"/>
              <a:t>)</a:t>
            </a:r>
          </a:p>
        </p:txBody>
      </p:sp>
      <p:sp>
        <p:nvSpPr>
          <p:cNvPr id="32" name="Текст 2"/>
          <p:cNvSpPr txBox="1">
            <a:spLocks/>
          </p:cNvSpPr>
          <p:nvPr/>
        </p:nvSpPr>
        <p:spPr>
          <a:xfrm>
            <a:off x="370506" y="2525181"/>
            <a:ext cx="7985217" cy="725733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2pPr>
            <a:lvl3pPr marL="24296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3pPr>
            <a:lvl4pPr marL="47643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4pPr>
            <a:lvl5pPr marL="719391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5pPr>
            <a:lvl6pPr marL="1495728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6pPr>
            <a:lvl7pPr marL="2042391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7pPr>
            <a:lvl8pPr marL="258905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8pPr>
            <a:lvl9pPr marL="313571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9pPr>
          </a:lstStyle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b="1" kern="0" dirty="0"/>
              <a:t>Приоритетный клиентский </a:t>
            </a:r>
            <a:r>
              <a:rPr lang="ru-RU" b="1" kern="0" dirty="0" smtClean="0"/>
              <a:t>сегмент</a:t>
            </a:r>
            <a:endParaRPr lang="ru-RU" b="1" kern="0" dirty="0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363538" y="3299822"/>
            <a:ext cx="64892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Текст 2"/>
          <p:cNvSpPr txBox="1">
            <a:spLocks/>
          </p:cNvSpPr>
          <p:nvPr/>
        </p:nvSpPr>
        <p:spPr>
          <a:xfrm>
            <a:off x="370507" y="3344950"/>
            <a:ext cx="7985216" cy="276919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2pPr>
            <a:lvl3pPr marL="24296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3pPr>
            <a:lvl4pPr marL="47643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4pPr>
            <a:lvl5pPr marL="719391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5pPr>
            <a:lvl6pPr marL="1495728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6pPr>
            <a:lvl7pPr marL="2042391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7pPr>
            <a:lvl8pPr marL="258905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8pPr>
            <a:lvl9pPr marL="313571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9pPr>
          </a:lstStyle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400" kern="0" dirty="0" smtClean="0"/>
              <a:t>Неторговые МСП </a:t>
            </a:r>
            <a:r>
              <a:rPr lang="ru-RU" sz="1400" kern="0" dirty="0"/>
              <a:t>прежде всего с государственными приоритетами развития </a:t>
            </a:r>
          </a:p>
        </p:txBody>
      </p:sp>
      <p:sp>
        <p:nvSpPr>
          <p:cNvPr id="35" name="Текст 2"/>
          <p:cNvSpPr txBox="1">
            <a:spLocks/>
          </p:cNvSpPr>
          <p:nvPr/>
        </p:nvSpPr>
        <p:spPr>
          <a:xfrm>
            <a:off x="7220607" y="2525181"/>
            <a:ext cx="5034097" cy="725733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2pPr>
            <a:lvl3pPr marL="24296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3pPr>
            <a:lvl4pPr marL="47643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4pPr>
            <a:lvl5pPr marL="719391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5pPr>
            <a:lvl6pPr marL="1495728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6pPr>
            <a:lvl7pPr marL="2042391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7pPr>
            <a:lvl8pPr marL="258905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8pPr>
            <a:lvl9pPr marL="313571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9pPr>
          </a:lstStyle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b="1" kern="0" dirty="0"/>
              <a:t>Регионы приоритетного развития МСП</a:t>
            </a: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7220607" y="3299822"/>
            <a:ext cx="503489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Скругленный прямоугольник 60"/>
          <p:cNvSpPr/>
          <p:nvPr/>
        </p:nvSpPr>
        <p:spPr>
          <a:xfrm>
            <a:off x="370507" y="3849024"/>
            <a:ext cx="2919232" cy="1015710"/>
          </a:xfrm>
          <a:prstGeom prst="roundRect">
            <a:avLst>
              <a:gd name="adj" fmla="val 4144"/>
            </a:avLst>
          </a:prstGeom>
          <a:solidFill>
            <a:srgbClr val="E7F5F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987425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kern="0" dirty="0">
                <a:latin typeface="+mj-lt"/>
              </a:rPr>
              <a:t>Сельское хозяйство </a:t>
            </a:r>
          </a:p>
          <a:p>
            <a:pPr marL="987425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kern="0" dirty="0">
                <a:latin typeface="+mj-lt"/>
              </a:rPr>
              <a:t>(в </a:t>
            </a:r>
            <a:r>
              <a:rPr lang="ru-RU" sz="1200" kern="0" dirty="0" err="1">
                <a:latin typeface="+mj-lt"/>
              </a:rPr>
              <a:t>т.ч</a:t>
            </a:r>
            <a:r>
              <a:rPr lang="ru-RU" sz="1200" kern="0" dirty="0">
                <a:latin typeface="+mj-lt"/>
              </a:rPr>
              <a:t> производство с/х продукции)</a:t>
            </a:r>
            <a:endParaRPr lang="ru-RU" sz="1200" kern="0" dirty="0" smtClean="0">
              <a:latin typeface="+mj-lt"/>
            </a:endParaRPr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3789915" y="3849024"/>
            <a:ext cx="2919232" cy="1015710"/>
          </a:xfrm>
          <a:prstGeom prst="roundRect">
            <a:avLst>
              <a:gd name="adj" fmla="val 4144"/>
            </a:avLst>
          </a:prstGeom>
          <a:solidFill>
            <a:srgbClr val="E7F5F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987425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kern="0" dirty="0">
                <a:latin typeface="+mj-lt"/>
              </a:rPr>
              <a:t>Строительство</a:t>
            </a:r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370507" y="5108709"/>
            <a:ext cx="2919232" cy="1015710"/>
          </a:xfrm>
          <a:prstGeom prst="roundRect">
            <a:avLst>
              <a:gd name="adj" fmla="val 4144"/>
            </a:avLst>
          </a:prstGeom>
          <a:solidFill>
            <a:srgbClr val="E7F5F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987425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kern="0" dirty="0">
                <a:latin typeface="+mj-lt"/>
              </a:rPr>
              <a:t>Обрабатывающее производство </a:t>
            </a:r>
          </a:p>
          <a:p>
            <a:pPr marL="987425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kern="0" dirty="0">
                <a:latin typeface="+mj-lt"/>
              </a:rPr>
              <a:t>(в </a:t>
            </a:r>
            <a:r>
              <a:rPr lang="ru-RU" sz="1200" kern="0" dirty="0" err="1">
                <a:latin typeface="+mj-lt"/>
              </a:rPr>
              <a:t>т.ч</a:t>
            </a:r>
            <a:r>
              <a:rPr lang="ru-RU" sz="1200" kern="0" dirty="0">
                <a:latin typeface="+mj-lt"/>
              </a:rPr>
              <a:t>. производство пищевых продуктов)</a:t>
            </a:r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3789915" y="5108709"/>
            <a:ext cx="2919232" cy="1015710"/>
          </a:xfrm>
          <a:prstGeom prst="roundRect">
            <a:avLst>
              <a:gd name="adj" fmla="val 4144"/>
            </a:avLst>
          </a:prstGeom>
          <a:solidFill>
            <a:srgbClr val="E7F5F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987425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kern="0" dirty="0">
                <a:latin typeface="+mj-lt"/>
              </a:rPr>
              <a:t>Транспорт и связь</a:t>
            </a: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370507" y="6368395"/>
            <a:ext cx="2919232" cy="1015710"/>
          </a:xfrm>
          <a:prstGeom prst="roundRect">
            <a:avLst>
              <a:gd name="adj" fmla="val 4144"/>
            </a:avLst>
          </a:prstGeom>
          <a:solidFill>
            <a:srgbClr val="E7F5F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987425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kern="0" dirty="0">
                <a:latin typeface="+mj-lt"/>
              </a:rPr>
              <a:t>Производство и распределение электроэнергии, газа и воды</a:t>
            </a:r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3789915" y="6368395"/>
            <a:ext cx="2919232" cy="1015710"/>
          </a:xfrm>
          <a:prstGeom prst="roundRect">
            <a:avLst>
              <a:gd name="adj" fmla="val 4144"/>
            </a:avLst>
          </a:prstGeom>
          <a:solidFill>
            <a:srgbClr val="E7F5F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987425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kern="0" dirty="0">
                <a:latin typeface="+mj-lt"/>
              </a:rPr>
              <a:t>Производство и реализация импортозамещающей продукции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7983584" y="4268707"/>
            <a:ext cx="3077240" cy="524186"/>
          </a:xfrm>
          <a:prstGeom prst="rect">
            <a:avLst/>
          </a:prstGeom>
        </p:spPr>
        <p:txBody>
          <a:bodyPr wrap="square" lIns="72000" tIns="0" rIns="36000" bIns="0" anchor="ctr">
            <a:noAutofit/>
          </a:bodyPr>
          <a:lstStyle/>
          <a:p>
            <a:pPr defTabSz="957263">
              <a:lnSpc>
                <a:spcPct val="106000"/>
              </a:lnSpc>
              <a:spcBef>
                <a:spcPts val="1800"/>
              </a:spcBef>
            </a:pPr>
            <a:r>
              <a:rPr lang="ru-RU" sz="1600" dirty="0">
                <a:latin typeface="+mj-lt"/>
                <a:cs typeface="+mn-cs"/>
              </a:rPr>
              <a:t>Крым и </a:t>
            </a:r>
            <a:r>
              <a:rPr lang="ru-RU" sz="1600" dirty="0" smtClean="0">
                <a:latin typeface="+mj-lt"/>
                <a:cs typeface="+mn-cs"/>
              </a:rPr>
              <a:t>Севастополь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7983584" y="4992549"/>
            <a:ext cx="3077240" cy="524186"/>
          </a:xfrm>
          <a:prstGeom prst="rect">
            <a:avLst/>
          </a:prstGeom>
        </p:spPr>
        <p:txBody>
          <a:bodyPr wrap="square" lIns="72000" tIns="0" rIns="36000" bIns="0" anchor="ctr">
            <a:noAutofit/>
          </a:bodyPr>
          <a:lstStyle/>
          <a:p>
            <a:pPr defTabSz="957263">
              <a:lnSpc>
                <a:spcPct val="106000"/>
              </a:lnSpc>
              <a:spcBef>
                <a:spcPts val="1800"/>
              </a:spcBef>
            </a:pPr>
            <a:r>
              <a:rPr lang="ru-RU" sz="1600" dirty="0">
                <a:latin typeface="+mj-lt"/>
                <a:cs typeface="+mn-cs"/>
              </a:rPr>
              <a:t>Дальний Восток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7983584" y="5716391"/>
            <a:ext cx="3077240" cy="524186"/>
          </a:xfrm>
          <a:prstGeom prst="rect">
            <a:avLst/>
          </a:prstGeom>
        </p:spPr>
        <p:txBody>
          <a:bodyPr wrap="square" lIns="72000" tIns="0" rIns="36000" bIns="0" anchor="ctr">
            <a:noAutofit/>
          </a:bodyPr>
          <a:lstStyle/>
          <a:p>
            <a:pPr defTabSz="957263">
              <a:lnSpc>
                <a:spcPct val="106000"/>
              </a:lnSpc>
              <a:spcBef>
                <a:spcPts val="1800"/>
              </a:spcBef>
            </a:pPr>
            <a:r>
              <a:rPr lang="ru-RU" sz="1600" dirty="0">
                <a:latin typeface="+mj-lt"/>
                <a:cs typeface="+mn-cs"/>
              </a:rPr>
              <a:t>Северный Кавказ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7983584" y="6440233"/>
            <a:ext cx="3077240" cy="524186"/>
          </a:xfrm>
          <a:prstGeom prst="rect">
            <a:avLst/>
          </a:prstGeom>
        </p:spPr>
        <p:txBody>
          <a:bodyPr wrap="square" lIns="72000" tIns="0" rIns="36000" bIns="0" anchor="ctr">
            <a:noAutofit/>
          </a:bodyPr>
          <a:lstStyle/>
          <a:p>
            <a:pPr defTabSz="957263">
              <a:lnSpc>
                <a:spcPct val="106000"/>
              </a:lnSpc>
              <a:spcBef>
                <a:spcPts val="1800"/>
              </a:spcBef>
            </a:pPr>
            <a:r>
              <a:rPr lang="ru-RU" sz="1600" dirty="0">
                <a:latin typeface="+mj-lt"/>
                <a:cs typeface="+mn-cs"/>
              </a:rPr>
              <a:t>Моногорода</a:t>
            </a:r>
          </a:p>
        </p:txBody>
      </p:sp>
      <p:sp>
        <p:nvSpPr>
          <p:cNvPr id="71" name="Freeform 6"/>
          <p:cNvSpPr>
            <a:spLocks noEditPoints="1"/>
          </p:cNvSpPr>
          <p:nvPr/>
        </p:nvSpPr>
        <p:spPr bwMode="auto">
          <a:xfrm>
            <a:off x="7557635" y="4288463"/>
            <a:ext cx="306472" cy="467500"/>
          </a:xfrm>
          <a:custGeom>
            <a:avLst/>
            <a:gdLst>
              <a:gd name="T0" fmla="*/ 48 w 96"/>
              <a:gd name="T1" fmla="*/ 147 h 147"/>
              <a:gd name="T2" fmla="*/ 43 w 96"/>
              <a:gd name="T3" fmla="*/ 144 h 147"/>
              <a:gd name="T4" fmla="*/ 0 w 96"/>
              <a:gd name="T5" fmla="*/ 48 h 147"/>
              <a:gd name="T6" fmla="*/ 48 w 96"/>
              <a:gd name="T7" fmla="*/ 0 h 147"/>
              <a:gd name="T8" fmla="*/ 96 w 96"/>
              <a:gd name="T9" fmla="*/ 48 h 147"/>
              <a:gd name="T10" fmla="*/ 52 w 96"/>
              <a:gd name="T11" fmla="*/ 144 h 147"/>
              <a:gd name="T12" fmla="*/ 48 w 96"/>
              <a:gd name="T13" fmla="*/ 147 h 147"/>
              <a:gd name="T14" fmla="*/ 48 w 96"/>
              <a:gd name="T15" fmla="*/ 12 h 147"/>
              <a:gd name="T16" fmla="*/ 12 w 96"/>
              <a:gd name="T17" fmla="*/ 48 h 147"/>
              <a:gd name="T18" fmla="*/ 48 w 96"/>
              <a:gd name="T19" fmla="*/ 131 h 147"/>
              <a:gd name="T20" fmla="*/ 84 w 96"/>
              <a:gd name="T21" fmla="*/ 48 h 147"/>
              <a:gd name="T22" fmla="*/ 48 w 96"/>
              <a:gd name="T23" fmla="*/ 12 h 147"/>
              <a:gd name="T24" fmla="*/ 48 w 96"/>
              <a:gd name="T25" fmla="*/ 77 h 147"/>
              <a:gd name="T26" fmla="*/ 19 w 96"/>
              <a:gd name="T27" fmla="*/ 49 h 147"/>
              <a:gd name="T28" fmla="*/ 48 w 96"/>
              <a:gd name="T29" fmla="*/ 20 h 147"/>
              <a:gd name="T30" fmla="*/ 76 w 96"/>
              <a:gd name="T31" fmla="*/ 49 h 147"/>
              <a:gd name="T32" fmla="*/ 48 w 96"/>
              <a:gd name="T33" fmla="*/ 77 h 147"/>
              <a:gd name="T34" fmla="*/ 48 w 96"/>
              <a:gd name="T35" fmla="*/ 32 h 147"/>
              <a:gd name="T36" fmla="*/ 31 w 96"/>
              <a:gd name="T37" fmla="*/ 49 h 147"/>
              <a:gd name="T38" fmla="*/ 48 w 96"/>
              <a:gd name="T39" fmla="*/ 65 h 147"/>
              <a:gd name="T40" fmla="*/ 64 w 96"/>
              <a:gd name="T41" fmla="*/ 49 h 147"/>
              <a:gd name="T42" fmla="*/ 48 w 96"/>
              <a:gd name="T43" fmla="*/ 32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6" h="147">
                <a:moveTo>
                  <a:pt x="48" y="147"/>
                </a:moveTo>
                <a:cubicBezTo>
                  <a:pt x="46" y="147"/>
                  <a:pt x="44" y="146"/>
                  <a:pt x="43" y="144"/>
                </a:cubicBezTo>
                <a:cubicBezTo>
                  <a:pt x="41" y="142"/>
                  <a:pt x="0" y="90"/>
                  <a:pt x="0" y="48"/>
                </a:cubicBezTo>
                <a:cubicBezTo>
                  <a:pt x="0" y="22"/>
                  <a:pt x="21" y="0"/>
                  <a:pt x="48" y="0"/>
                </a:cubicBezTo>
                <a:cubicBezTo>
                  <a:pt x="74" y="0"/>
                  <a:pt x="96" y="22"/>
                  <a:pt x="96" y="48"/>
                </a:cubicBezTo>
                <a:cubicBezTo>
                  <a:pt x="96" y="90"/>
                  <a:pt x="54" y="142"/>
                  <a:pt x="52" y="144"/>
                </a:cubicBezTo>
                <a:cubicBezTo>
                  <a:pt x="51" y="146"/>
                  <a:pt x="49" y="147"/>
                  <a:pt x="48" y="147"/>
                </a:cubicBezTo>
                <a:close/>
                <a:moveTo>
                  <a:pt x="48" y="12"/>
                </a:moveTo>
                <a:cubicBezTo>
                  <a:pt x="28" y="12"/>
                  <a:pt x="12" y="28"/>
                  <a:pt x="12" y="48"/>
                </a:cubicBezTo>
                <a:cubicBezTo>
                  <a:pt x="12" y="78"/>
                  <a:pt x="37" y="116"/>
                  <a:pt x="48" y="131"/>
                </a:cubicBezTo>
                <a:cubicBezTo>
                  <a:pt x="58" y="116"/>
                  <a:pt x="84" y="78"/>
                  <a:pt x="84" y="48"/>
                </a:cubicBezTo>
                <a:cubicBezTo>
                  <a:pt x="84" y="28"/>
                  <a:pt x="67" y="12"/>
                  <a:pt x="48" y="12"/>
                </a:cubicBezTo>
                <a:close/>
                <a:moveTo>
                  <a:pt x="48" y="77"/>
                </a:moveTo>
                <a:cubicBezTo>
                  <a:pt x="32" y="77"/>
                  <a:pt x="19" y="64"/>
                  <a:pt x="19" y="49"/>
                </a:cubicBezTo>
                <a:cubicBezTo>
                  <a:pt x="19" y="33"/>
                  <a:pt x="32" y="20"/>
                  <a:pt x="48" y="20"/>
                </a:cubicBezTo>
                <a:cubicBezTo>
                  <a:pt x="63" y="20"/>
                  <a:pt x="76" y="33"/>
                  <a:pt x="76" y="49"/>
                </a:cubicBezTo>
                <a:cubicBezTo>
                  <a:pt x="76" y="64"/>
                  <a:pt x="63" y="77"/>
                  <a:pt x="48" y="77"/>
                </a:cubicBezTo>
                <a:close/>
                <a:moveTo>
                  <a:pt x="48" y="32"/>
                </a:moveTo>
                <a:cubicBezTo>
                  <a:pt x="38" y="32"/>
                  <a:pt x="31" y="39"/>
                  <a:pt x="31" y="49"/>
                </a:cubicBezTo>
                <a:cubicBezTo>
                  <a:pt x="31" y="58"/>
                  <a:pt x="38" y="65"/>
                  <a:pt x="48" y="65"/>
                </a:cubicBezTo>
                <a:cubicBezTo>
                  <a:pt x="57" y="65"/>
                  <a:pt x="64" y="58"/>
                  <a:pt x="64" y="49"/>
                </a:cubicBezTo>
                <a:cubicBezTo>
                  <a:pt x="64" y="39"/>
                  <a:pt x="57" y="32"/>
                  <a:pt x="48" y="3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89533" tIns="44766" rIns="89533" bIns="44766" numCol="1" anchor="t" anchorCtr="0" compatLnSpc="1">
            <a:prstTxWarp prst="textNoShape">
              <a:avLst/>
            </a:prstTxWarp>
          </a:bodyPr>
          <a:lstStyle/>
          <a:p>
            <a:pPr defTabSz="1020833"/>
            <a:endParaRPr lang="en-US" sz="2073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2" name="Freeform 6"/>
          <p:cNvSpPr>
            <a:spLocks noEditPoints="1"/>
          </p:cNvSpPr>
          <p:nvPr/>
        </p:nvSpPr>
        <p:spPr bwMode="auto">
          <a:xfrm>
            <a:off x="7557635" y="5020892"/>
            <a:ext cx="306472" cy="467500"/>
          </a:xfrm>
          <a:custGeom>
            <a:avLst/>
            <a:gdLst>
              <a:gd name="T0" fmla="*/ 48 w 96"/>
              <a:gd name="T1" fmla="*/ 147 h 147"/>
              <a:gd name="T2" fmla="*/ 43 w 96"/>
              <a:gd name="T3" fmla="*/ 144 h 147"/>
              <a:gd name="T4" fmla="*/ 0 w 96"/>
              <a:gd name="T5" fmla="*/ 48 h 147"/>
              <a:gd name="T6" fmla="*/ 48 w 96"/>
              <a:gd name="T7" fmla="*/ 0 h 147"/>
              <a:gd name="T8" fmla="*/ 96 w 96"/>
              <a:gd name="T9" fmla="*/ 48 h 147"/>
              <a:gd name="T10" fmla="*/ 52 w 96"/>
              <a:gd name="T11" fmla="*/ 144 h 147"/>
              <a:gd name="T12" fmla="*/ 48 w 96"/>
              <a:gd name="T13" fmla="*/ 147 h 147"/>
              <a:gd name="T14" fmla="*/ 48 w 96"/>
              <a:gd name="T15" fmla="*/ 12 h 147"/>
              <a:gd name="T16" fmla="*/ 12 w 96"/>
              <a:gd name="T17" fmla="*/ 48 h 147"/>
              <a:gd name="T18" fmla="*/ 48 w 96"/>
              <a:gd name="T19" fmla="*/ 131 h 147"/>
              <a:gd name="T20" fmla="*/ 84 w 96"/>
              <a:gd name="T21" fmla="*/ 48 h 147"/>
              <a:gd name="T22" fmla="*/ 48 w 96"/>
              <a:gd name="T23" fmla="*/ 12 h 147"/>
              <a:gd name="T24" fmla="*/ 48 w 96"/>
              <a:gd name="T25" fmla="*/ 77 h 147"/>
              <a:gd name="T26" fmla="*/ 19 w 96"/>
              <a:gd name="T27" fmla="*/ 49 h 147"/>
              <a:gd name="T28" fmla="*/ 48 w 96"/>
              <a:gd name="T29" fmla="*/ 20 h 147"/>
              <a:gd name="T30" fmla="*/ 76 w 96"/>
              <a:gd name="T31" fmla="*/ 49 h 147"/>
              <a:gd name="T32" fmla="*/ 48 w 96"/>
              <a:gd name="T33" fmla="*/ 77 h 147"/>
              <a:gd name="T34" fmla="*/ 48 w 96"/>
              <a:gd name="T35" fmla="*/ 32 h 147"/>
              <a:gd name="T36" fmla="*/ 31 w 96"/>
              <a:gd name="T37" fmla="*/ 49 h 147"/>
              <a:gd name="T38" fmla="*/ 48 w 96"/>
              <a:gd name="T39" fmla="*/ 65 h 147"/>
              <a:gd name="T40" fmla="*/ 64 w 96"/>
              <a:gd name="T41" fmla="*/ 49 h 147"/>
              <a:gd name="T42" fmla="*/ 48 w 96"/>
              <a:gd name="T43" fmla="*/ 32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6" h="147">
                <a:moveTo>
                  <a:pt x="48" y="147"/>
                </a:moveTo>
                <a:cubicBezTo>
                  <a:pt x="46" y="147"/>
                  <a:pt x="44" y="146"/>
                  <a:pt x="43" y="144"/>
                </a:cubicBezTo>
                <a:cubicBezTo>
                  <a:pt x="41" y="142"/>
                  <a:pt x="0" y="90"/>
                  <a:pt x="0" y="48"/>
                </a:cubicBezTo>
                <a:cubicBezTo>
                  <a:pt x="0" y="22"/>
                  <a:pt x="21" y="0"/>
                  <a:pt x="48" y="0"/>
                </a:cubicBezTo>
                <a:cubicBezTo>
                  <a:pt x="74" y="0"/>
                  <a:pt x="96" y="22"/>
                  <a:pt x="96" y="48"/>
                </a:cubicBezTo>
                <a:cubicBezTo>
                  <a:pt x="96" y="90"/>
                  <a:pt x="54" y="142"/>
                  <a:pt x="52" y="144"/>
                </a:cubicBezTo>
                <a:cubicBezTo>
                  <a:pt x="51" y="146"/>
                  <a:pt x="49" y="147"/>
                  <a:pt x="48" y="147"/>
                </a:cubicBezTo>
                <a:close/>
                <a:moveTo>
                  <a:pt x="48" y="12"/>
                </a:moveTo>
                <a:cubicBezTo>
                  <a:pt x="28" y="12"/>
                  <a:pt x="12" y="28"/>
                  <a:pt x="12" y="48"/>
                </a:cubicBezTo>
                <a:cubicBezTo>
                  <a:pt x="12" y="78"/>
                  <a:pt x="37" y="116"/>
                  <a:pt x="48" y="131"/>
                </a:cubicBezTo>
                <a:cubicBezTo>
                  <a:pt x="58" y="116"/>
                  <a:pt x="84" y="78"/>
                  <a:pt x="84" y="48"/>
                </a:cubicBezTo>
                <a:cubicBezTo>
                  <a:pt x="84" y="28"/>
                  <a:pt x="67" y="12"/>
                  <a:pt x="48" y="12"/>
                </a:cubicBezTo>
                <a:close/>
                <a:moveTo>
                  <a:pt x="48" y="77"/>
                </a:moveTo>
                <a:cubicBezTo>
                  <a:pt x="32" y="77"/>
                  <a:pt x="19" y="64"/>
                  <a:pt x="19" y="49"/>
                </a:cubicBezTo>
                <a:cubicBezTo>
                  <a:pt x="19" y="33"/>
                  <a:pt x="32" y="20"/>
                  <a:pt x="48" y="20"/>
                </a:cubicBezTo>
                <a:cubicBezTo>
                  <a:pt x="63" y="20"/>
                  <a:pt x="76" y="33"/>
                  <a:pt x="76" y="49"/>
                </a:cubicBezTo>
                <a:cubicBezTo>
                  <a:pt x="76" y="64"/>
                  <a:pt x="63" y="77"/>
                  <a:pt x="48" y="77"/>
                </a:cubicBezTo>
                <a:close/>
                <a:moveTo>
                  <a:pt x="48" y="32"/>
                </a:moveTo>
                <a:cubicBezTo>
                  <a:pt x="38" y="32"/>
                  <a:pt x="31" y="39"/>
                  <a:pt x="31" y="49"/>
                </a:cubicBezTo>
                <a:cubicBezTo>
                  <a:pt x="31" y="58"/>
                  <a:pt x="38" y="65"/>
                  <a:pt x="48" y="65"/>
                </a:cubicBezTo>
                <a:cubicBezTo>
                  <a:pt x="57" y="65"/>
                  <a:pt x="64" y="58"/>
                  <a:pt x="64" y="49"/>
                </a:cubicBezTo>
                <a:cubicBezTo>
                  <a:pt x="64" y="39"/>
                  <a:pt x="57" y="32"/>
                  <a:pt x="48" y="3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89533" tIns="44766" rIns="89533" bIns="44766" numCol="1" anchor="t" anchorCtr="0" compatLnSpc="1">
            <a:prstTxWarp prst="textNoShape">
              <a:avLst/>
            </a:prstTxWarp>
          </a:bodyPr>
          <a:lstStyle/>
          <a:p>
            <a:pPr defTabSz="1020833"/>
            <a:endParaRPr lang="en-US" sz="2073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3" name="Freeform 6"/>
          <p:cNvSpPr>
            <a:spLocks noEditPoints="1"/>
          </p:cNvSpPr>
          <p:nvPr/>
        </p:nvSpPr>
        <p:spPr bwMode="auto">
          <a:xfrm>
            <a:off x="7557635" y="5744734"/>
            <a:ext cx="306472" cy="467500"/>
          </a:xfrm>
          <a:custGeom>
            <a:avLst/>
            <a:gdLst>
              <a:gd name="T0" fmla="*/ 48 w 96"/>
              <a:gd name="T1" fmla="*/ 147 h 147"/>
              <a:gd name="T2" fmla="*/ 43 w 96"/>
              <a:gd name="T3" fmla="*/ 144 h 147"/>
              <a:gd name="T4" fmla="*/ 0 w 96"/>
              <a:gd name="T5" fmla="*/ 48 h 147"/>
              <a:gd name="T6" fmla="*/ 48 w 96"/>
              <a:gd name="T7" fmla="*/ 0 h 147"/>
              <a:gd name="T8" fmla="*/ 96 w 96"/>
              <a:gd name="T9" fmla="*/ 48 h 147"/>
              <a:gd name="T10" fmla="*/ 52 w 96"/>
              <a:gd name="T11" fmla="*/ 144 h 147"/>
              <a:gd name="T12" fmla="*/ 48 w 96"/>
              <a:gd name="T13" fmla="*/ 147 h 147"/>
              <a:gd name="T14" fmla="*/ 48 w 96"/>
              <a:gd name="T15" fmla="*/ 12 h 147"/>
              <a:gd name="T16" fmla="*/ 12 w 96"/>
              <a:gd name="T17" fmla="*/ 48 h 147"/>
              <a:gd name="T18" fmla="*/ 48 w 96"/>
              <a:gd name="T19" fmla="*/ 131 h 147"/>
              <a:gd name="T20" fmla="*/ 84 w 96"/>
              <a:gd name="T21" fmla="*/ 48 h 147"/>
              <a:gd name="T22" fmla="*/ 48 w 96"/>
              <a:gd name="T23" fmla="*/ 12 h 147"/>
              <a:gd name="T24" fmla="*/ 48 w 96"/>
              <a:gd name="T25" fmla="*/ 77 h 147"/>
              <a:gd name="T26" fmla="*/ 19 w 96"/>
              <a:gd name="T27" fmla="*/ 49 h 147"/>
              <a:gd name="T28" fmla="*/ 48 w 96"/>
              <a:gd name="T29" fmla="*/ 20 h 147"/>
              <a:gd name="T30" fmla="*/ 76 w 96"/>
              <a:gd name="T31" fmla="*/ 49 h 147"/>
              <a:gd name="T32" fmla="*/ 48 w 96"/>
              <a:gd name="T33" fmla="*/ 77 h 147"/>
              <a:gd name="T34" fmla="*/ 48 w 96"/>
              <a:gd name="T35" fmla="*/ 32 h 147"/>
              <a:gd name="T36" fmla="*/ 31 w 96"/>
              <a:gd name="T37" fmla="*/ 49 h 147"/>
              <a:gd name="T38" fmla="*/ 48 w 96"/>
              <a:gd name="T39" fmla="*/ 65 h 147"/>
              <a:gd name="T40" fmla="*/ 64 w 96"/>
              <a:gd name="T41" fmla="*/ 49 h 147"/>
              <a:gd name="T42" fmla="*/ 48 w 96"/>
              <a:gd name="T43" fmla="*/ 32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6" h="147">
                <a:moveTo>
                  <a:pt x="48" y="147"/>
                </a:moveTo>
                <a:cubicBezTo>
                  <a:pt x="46" y="147"/>
                  <a:pt x="44" y="146"/>
                  <a:pt x="43" y="144"/>
                </a:cubicBezTo>
                <a:cubicBezTo>
                  <a:pt x="41" y="142"/>
                  <a:pt x="0" y="90"/>
                  <a:pt x="0" y="48"/>
                </a:cubicBezTo>
                <a:cubicBezTo>
                  <a:pt x="0" y="22"/>
                  <a:pt x="21" y="0"/>
                  <a:pt x="48" y="0"/>
                </a:cubicBezTo>
                <a:cubicBezTo>
                  <a:pt x="74" y="0"/>
                  <a:pt x="96" y="22"/>
                  <a:pt x="96" y="48"/>
                </a:cubicBezTo>
                <a:cubicBezTo>
                  <a:pt x="96" y="90"/>
                  <a:pt x="54" y="142"/>
                  <a:pt x="52" y="144"/>
                </a:cubicBezTo>
                <a:cubicBezTo>
                  <a:pt x="51" y="146"/>
                  <a:pt x="49" y="147"/>
                  <a:pt x="48" y="147"/>
                </a:cubicBezTo>
                <a:close/>
                <a:moveTo>
                  <a:pt x="48" y="12"/>
                </a:moveTo>
                <a:cubicBezTo>
                  <a:pt x="28" y="12"/>
                  <a:pt x="12" y="28"/>
                  <a:pt x="12" y="48"/>
                </a:cubicBezTo>
                <a:cubicBezTo>
                  <a:pt x="12" y="78"/>
                  <a:pt x="37" y="116"/>
                  <a:pt x="48" y="131"/>
                </a:cubicBezTo>
                <a:cubicBezTo>
                  <a:pt x="58" y="116"/>
                  <a:pt x="84" y="78"/>
                  <a:pt x="84" y="48"/>
                </a:cubicBezTo>
                <a:cubicBezTo>
                  <a:pt x="84" y="28"/>
                  <a:pt x="67" y="12"/>
                  <a:pt x="48" y="12"/>
                </a:cubicBezTo>
                <a:close/>
                <a:moveTo>
                  <a:pt x="48" y="77"/>
                </a:moveTo>
                <a:cubicBezTo>
                  <a:pt x="32" y="77"/>
                  <a:pt x="19" y="64"/>
                  <a:pt x="19" y="49"/>
                </a:cubicBezTo>
                <a:cubicBezTo>
                  <a:pt x="19" y="33"/>
                  <a:pt x="32" y="20"/>
                  <a:pt x="48" y="20"/>
                </a:cubicBezTo>
                <a:cubicBezTo>
                  <a:pt x="63" y="20"/>
                  <a:pt x="76" y="33"/>
                  <a:pt x="76" y="49"/>
                </a:cubicBezTo>
                <a:cubicBezTo>
                  <a:pt x="76" y="64"/>
                  <a:pt x="63" y="77"/>
                  <a:pt x="48" y="77"/>
                </a:cubicBezTo>
                <a:close/>
                <a:moveTo>
                  <a:pt x="48" y="32"/>
                </a:moveTo>
                <a:cubicBezTo>
                  <a:pt x="38" y="32"/>
                  <a:pt x="31" y="39"/>
                  <a:pt x="31" y="49"/>
                </a:cubicBezTo>
                <a:cubicBezTo>
                  <a:pt x="31" y="58"/>
                  <a:pt x="38" y="65"/>
                  <a:pt x="48" y="65"/>
                </a:cubicBezTo>
                <a:cubicBezTo>
                  <a:pt x="57" y="65"/>
                  <a:pt x="64" y="58"/>
                  <a:pt x="64" y="49"/>
                </a:cubicBezTo>
                <a:cubicBezTo>
                  <a:pt x="64" y="39"/>
                  <a:pt x="57" y="32"/>
                  <a:pt x="48" y="3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89533" tIns="44766" rIns="89533" bIns="44766" numCol="1" anchor="t" anchorCtr="0" compatLnSpc="1">
            <a:prstTxWarp prst="textNoShape">
              <a:avLst/>
            </a:prstTxWarp>
          </a:bodyPr>
          <a:lstStyle/>
          <a:p>
            <a:pPr defTabSz="1020833"/>
            <a:endParaRPr lang="en-US" sz="2073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4" name="Freeform 6"/>
          <p:cNvSpPr>
            <a:spLocks noEditPoints="1"/>
          </p:cNvSpPr>
          <p:nvPr/>
        </p:nvSpPr>
        <p:spPr bwMode="auto">
          <a:xfrm>
            <a:off x="7557635" y="6468576"/>
            <a:ext cx="306472" cy="467500"/>
          </a:xfrm>
          <a:custGeom>
            <a:avLst/>
            <a:gdLst>
              <a:gd name="T0" fmla="*/ 48 w 96"/>
              <a:gd name="T1" fmla="*/ 147 h 147"/>
              <a:gd name="T2" fmla="*/ 43 w 96"/>
              <a:gd name="T3" fmla="*/ 144 h 147"/>
              <a:gd name="T4" fmla="*/ 0 w 96"/>
              <a:gd name="T5" fmla="*/ 48 h 147"/>
              <a:gd name="T6" fmla="*/ 48 w 96"/>
              <a:gd name="T7" fmla="*/ 0 h 147"/>
              <a:gd name="T8" fmla="*/ 96 w 96"/>
              <a:gd name="T9" fmla="*/ 48 h 147"/>
              <a:gd name="T10" fmla="*/ 52 w 96"/>
              <a:gd name="T11" fmla="*/ 144 h 147"/>
              <a:gd name="T12" fmla="*/ 48 w 96"/>
              <a:gd name="T13" fmla="*/ 147 h 147"/>
              <a:gd name="T14" fmla="*/ 48 w 96"/>
              <a:gd name="T15" fmla="*/ 12 h 147"/>
              <a:gd name="T16" fmla="*/ 12 w 96"/>
              <a:gd name="T17" fmla="*/ 48 h 147"/>
              <a:gd name="T18" fmla="*/ 48 w 96"/>
              <a:gd name="T19" fmla="*/ 131 h 147"/>
              <a:gd name="T20" fmla="*/ 84 w 96"/>
              <a:gd name="T21" fmla="*/ 48 h 147"/>
              <a:gd name="T22" fmla="*/ 48 w 96"/>
              <a:gd name="T23" fmla="*/ 12 h 147"/>
              <a:gd name="T24" fmla="*/ 48 w 96"/>
              <a:gd name="T25" fmla="*/ 77 h 147"/>
              <a:gd name="T26" fmla="*/ 19 w 96"/>
              <a:gd name="T27" fmla="*/ 49 h 147"/>
              <a:gd name="T28" fmla="*/ 48 w 96"/>
              <a:gd name="T29" fmla="*/ 20 h 147"/>
              <a:gd name="T30" fmla="*/ 76 w 96"/>
              <a:gd name="T31" fmla="*/ 49 h 147"/>
              <a:gd name="T32" fmla="*/ 48 w 96"/>
              <a:gd name="T33" fmla="*/ 77 h 147"/>
              <a:gd name="T34" fmla="*/ 48 w 96"/>
              <a:gd name="T35" fmla="*/ 32 h 147"/>
              <a:gd name="T36" fmla="*/ 31 w 96"/>
              <a:gd name="T37" fmla="*/ 49 h 147"/>
              <a:gd name="T38" fmla="*/ 48 w 96"/>
              <a:gd name="T39" fmla="*/ 65 h 147"/>
              <a:gd name="T40" fmla="*/ 64 w 96"/>
              <a:gd name="T41" fmla="*/ 49 h 147"/>
              <a:gd name="T42" fmla="*/ 48 w 96"/>
              <a:gd name="T43" fmla="*/ 32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6" h="147">
                <a:moveTo>
                  <a:pt x="48" y="147"/>
                </a:moveTo>
                <a:cubicBezTo>
                  <a:pt x="46" y="147"/>
                  <a:pt x="44" y="146"/>
                  <a:pt x="43" y="144"/>
                </a:cubicBezTo>
                <a:cubicBezTo>
                  <a:pt x="41" y="142"/>
                  <a:pt x="0" y="90"/>
                  <a:pt x="0" y="48"/>
                </a:cubicBezTo>
                <a:cubicBezTo>
                  <a:pt x="0" y="22"/>
                  <a:pt x="21" y="0"/>
                  <a:pt x="48" y="0"/>
                </a:cubicBezTo>
                <a:cubicBezTo>
                  <a:pt x="74" y="0"/>
                  <a:pt x="96" y="22"/>
                  <a:pt x="96" y="48"/>
                </a:cubicBezTo>
                <a:cubicBezTo>
                  <a:pt x="96" y="90"/>
                  <a:pt x="54" y="142"/>
                  <a:pt x="52" y="144"/>
                </a:cubicBezTo>
                <a:cubicBezTo>
                  <a:pt x="51" y="146"/>
                  <a:pt x="49" y="147"/>
                  <a:pt x="48" y="147"/>
                </a:cubicBezTo>
                <a:close/>
                <a:moveTo>
                  <a:pt x="48" y="12"/>
                </a:moveTo>
                <a:cubicBezTo>
                  <a:pt x="28" y="12"/>
                  <a:pt x="12" y="28"/>
                  <a:pt x="12" y="48"/>
                </a:cubicBezTo>
                <a:cubicBezTo>
                  <a:pt x="12" y="78"/>
                  <a:pt x="37" y="116"/>
                  <a:pt x="48" y="131"/>
                </a:cubicBezTo>
                <a:cubicBezTo>
                  <a:pt x="58" y="116"/>
                  <a:pt x="84" y="78"/>
                  <a:pt x="84" y="48"/>
                </a:cubicBezTo>
                <a:cubicBezTo>
                  <a:pt x="84" y="28"/>
                  <a:pt x="67" y="12"/>
                  <a:pt x="48" y="12"/>
                </a:cubicBezTo>
                <a:close/>
                <a:moveTo>
                  <a:pt x="48" y="77"/>
                </a:moveTo>
                <a:cubicBezTo>
                  <a:pt x="32" y="77"/>
                  <a:pt x="19" y="64"/>
                  <a:pt x="19" y="49"/>
                </a:cubicBezTo>
                <a:cubicBezTo>
                  <a:pt x="19" y="33"/>
                  <a:pt x="32" y="20"/>
                  <a:pt x="48" y="20"/>
                </a:cubicBezTo>
                <a:cubicBezTo>
                  <a:pt x="63" y="20"/>
                  <a:pt x="76" y="33"/>
                  <a:pt x="76" y="49"/>
                </a:cubicBezTo>
                <a:cubicBezTo>
                  <a:pt x="76" y="64"/>
                  <a:pt x="63" y="77"/>
                  <a:pt x="48" y="77"/>
                </a:cubicBezTo>
                <a:close/>
                <a:moveTo>
                  <a:pt x="48" y="32"/>
                </a:moveTo>
                <a:cubicBezTo>
                  <a:pt x="38" y="32"/>
                  <a:pt x="31" y="39"/>
                  <a:pt x="31" y="49"/>
                </a:cubicBezTo>
                <a:cubicBezTo>
                  <a:pt x="31" y="58"/>
                  <a:pt x="38" y="65"/>
                  <a:pt x="48" y="65"/>
                </a:cubicBezTo>
                <a:cubicBezTo>
                  <a:pt x="57" y="65"/>
                  <a:pt x="64" y="58"/>
                  <a:pt x="64" y="49"/>
                </a:cubicBezTo>
                <a:cubicBezTo>
                  <a:pt x="64" y="39"/>
                  <a:pt x="57" y="32"/>
                  <a:pt x="48" y="3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89533" tIns="44766" rIns="89533" bIns="44766" numCol="1" anchor="t" anchorCtr="0" compatLnSpc="1">
            <a:prstTxWarp prst="textNoShape">
              <a:avLst/>
            </a:prstTxWarp>
          </a:bodyPr>
          <a:lstStyle/>
          <a:p>
            <a:pPr defTabSz="1020833"/>
            <a:endParaRPr lang="en-US" sz="2073" dirty="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85" name="Рисунок 8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556" y="4016165"/>
            <a:ext cx="602722" cy="60272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50447" y="5217809"/>
            <a:ext cx="886120" cy="7975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429" y="6859512"/>
            <a:ext cx="466807" cy="46680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 rot="21004389">
            <a:off x="3890181" y="6487819"/>
            <a:ext cx="794074" cy="338554"/>
          </a:xfrm>
          <a:prstGeom prst="rect">
            <a:avLst/>
          </a:prstGeom>
          <a:ln w="34925" cmpd="thickThin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800" b="1" kern="0" dirty="0" smtClean="0"/>
              <a:t>СДЕЛАНО В РОССИИ</a:t>
            </a:r>
            <a:endParaRPr lang="ru-RU" sz="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88" y="6492543"/>
            <a:ext cx="767413" cy="76741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13" y="5312755"/>
            <a:ext cx="702562" cy="70256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57" y="4012751"/>
            <a:ext cx="705075" cy="7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84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Скругленный прямоугольник 20"/>
          <p:cNvSpPr/>
          <p:nvPr/>
        </p:nvSpPr>
        <p:spPr>
          <a:xfrm>
            <a:off x="5842000" y="2616200"/>
            <a:ext cx="6376191" cy="3835400"/>
          </a:xfrm>
          <a:prstGeom prst="roundRect">
            <a:avLst>
              <a:gd name="adj" fmla="val 2995"/>
            </a:avLst>
          </a:prstGeom>
          <a:solidFill>
            <a:srgbClr val="E7F5FE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100" b="1" dirty="0" smtClean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6449" y="152402"/>
            <a:ext cx="8608254" cy="698685"/>
          </a:xfrm>
        </p:spPr>
        <p:txBody>
          <a:bodyPr/>
          <a:lstStyle/>
          <a:p>
            <a:r>
              <a:rPr lang="ru-RU" dirty="0"/>
              <a:t>Технология предоставления </a:t>
            </a:r>
            <a:r>
              <a:rPr lang="ru-RU" dirty="0" smtClean="0"/>
              <a:t>гарантий – стандартная процедура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351350" y="1408877"/>
            <a:ext cx="11903353" cy="72573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/>
              <a:t>Взаимодействие с Корпорацией по вопросу получения гарантии осуществляет Банк-партнер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 smtClean="0"/>
              <a:t>Комплект </a:t>
            </a:r>
            <a:r>
              <a:rPr lang="ru-RU" sz="1600" dirty="0"/>
              <a:t>документов для получения гарантии аналогичен комплекту документов для получения кредита (дополнительные документы не запрашиваются</a:t>
            </a:r>
            <a:r>
              <a:rPr lang="ru-RU" sz="1600" dirty="0" smtClean="0"/>
              <a:t>)</a:t>
            </a:r>
            <a:endParaRPr lang="ru-RU" sz="1600" dirty="0"/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4057963611"/>
              </p:ext>
            </p:extLst>
          </p:nvPr>
        </p:nvGraphicFramePr>
        <p:xfrm>
          <a:off x="-228600" y="1998844"/>
          <a:ext cx="8414764" cy="5363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6" name="Группа 45"/>
          <p:cNvGrpSpPr/>
          <p:nvPr/>
        </p:nvGrpSpPr>
        <p:grpSpPr>
          <a:xfrm>
            <a:off x="8728436" y="3146714"/>
            <a:ext cx="3223715" cy="2823297"/>
            <a:chOff x="9033236" y="2527589"/>
            <a:chExt cx="3223715" cy="2823297"/>
          </a:xfrm>
        </p:grpSpPr>
        <p:grpSp>
          <p:nvGrpSpPr>
            <p:cNvPr id="47" name="Группа 46"/>
            <p:cNvGrpSpPr/>
            <p:nvPr/>
          </p:nvGrpSpPr>
          <p:grpSpPr>
            <a:xfrm>
              <a:off x="9036234" y="2527589"/>
              <a:ext cx="3220716" cy="2823297"/>
              <a:chOff x="7124699" y="2596568"/>
              <a:chExt cx="2556218" cy="1911995"/>
            </a:xfrm>
            <a:solidFill>
              <a:srgbClr val="5B9BD5">
                <a:lumMod val="60000"/>
                <a:lumOff val="40000"/>
              </a:srgbClr>
            </a:solidFill>
          </p:grpSpPr>
          <p:sp>
            <p:nvSpPr>
              <p:cNvPr id="57" name="Rectangle 1"/>
              <p:cNvSpPr>
                <a:spLocks/>
              </p:cNvSpPr>
              <p:nvPr/>
            </p:nvSpPr>
            <p:spPr bwMode="auto">
              <a:xfrm rot="5400000">
                <a:off x="8277423" y="3105069"/>
                <a:ext cx="1911995" cy="894993"/>
              </a:xfrm>
              <a:prstGeom prst="rect">
                <a:avLst/>
              </a:prstGeom>
              <a:grpFill/>
              <a:ln>
                <a:noFill/>
              </a:ln>
              <a:extLst/>
            </p:spPr>
            <p:txBody>
              <a:bodyPr lIns="0" tIns="0" rIns="0" bIns="0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12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</p:txBody>
          </p:sp>
          <p:sp>
            <p:nvSpPr>
              <p:cNvPr id="58" name="Прямоугольник 57"/>
              <p:cNvSpPr/>
              <p:nvPr/>
            </p:nvSpPr>
            <p:spPr>
              <a:xfrm rot="5400000">
                <a:off x="6940280" y="3554518"/>
                <a:ext cx="1137564" cy="768726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512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9" name="Rectangle 1"/>
              <p:cNvSpPr>
                <a:spLocks/>
              </p:cNvSpPr>
              <p:nvPr/>
            </p:nvSpPr>
            <p:spPr bwMode="auto">
              <a:xfrm rot="5400000">
                <a:off x="7612597" y="3310747"/>
                <a:ext cx="1452920" cy="820202"/>
              </a:xfrm>
              <a:prstGeom prst="rect">
                <a:avLst/>
              </a:prstGeom>
              <a:grpFill/>
              <a:ln>
                <a:noFill/>
              </a:ln>
              <a:extLst/>
            </p:spPr>
            <p:txBody>
              <a:bodyPr lIns="0" tIns="0" rIns="0" bIns="0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12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</p:txBody>
          </p:sp>
        </p:grpSp>
        <p:sp>
          <p:nvSpPr>
            <p:cNvPr id="48" name="Rectangle 6"/>
            <p:cNvSpPr>
              <a:spLocks noChangeArrowheads="1"/>
            </p:cNvSpPr>
            <p:nvPr/>
          </p:nvSpPr>
          <p:spPr bwMode="auto">
            <a:xfrm>
              <a:off x="9053637" y="4015033"/>
              <a:ext cx="962918" cy="465341"/>
            </a:xfrm>
            <a:prstGeom prst="rect">
              <a:avLst/>
            </a:prstGeom>
            <a:solidFill>
              <a:srgbClr val="5B9BD5">
                <a:lumMod val="60000"/>
                <a:lumOff val="4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64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rPr>
                <a:t>&lt; 15 </a:t>
              </a:r>
              <a:endParaRPr kumimoji="0" lang="ru-RU" sz="1764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323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rPr>
                <a:t>млн руб.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23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323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rPr>
                <a:t>до </a:t>
              </a:r>
              <a:r>
                <a:rPr kumimoji="0" lang="ru-RU" sz="2400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rPr>
                <a:t>3</a:t>
              </a:r>
              <a:r>
                <a:rPr kumimoji="0" lang="ru-RU" sz="1323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rPr>
                <a:t> дней</a:t>
              </a:r>
            </a:p>
          </p:txBody>
        </p:sp>
        <p:sp>
          <p:nvSpPr>
            <p:cNvPr id="49" name="Rectangle 6"/>
            <p:cNvSpPr>
              <a:spLocks noChangeArrowheads="1"/>
            </p:cNvSpPr>
            <p:nvPr/>
          </p:nvSpPr>
          <p:spPr bwMode="auto">
            <a:xfrm>
              <a:off x="10075294" y="3447537"/>
              <a:ext cx="1006844" cy="4653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764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rPr>
                <a:t>15 -</a:t>
              </a:r>
              <a:r>
                <a:rPr kumimoji="0" lang="en-US" sz="1764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rPr>
                <a:t> 50 </a:t>
              </a:r>
              <a:endParaRPr kumimoji="0" lang="ru-RU" sz="1764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323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rPr>
                <a:t>млн руб. 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23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323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rPr>
                <a:t>до </a:t>
              </a:r>
              <a:r>
                <a:rPr kumimoji="0" lang="ru-RU" sz="2400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rPr>
                <a:t>5</a:t>
              </a:r>
              <a:r>
                <a:rPr kumimoji="0" lang="ru-RU" sz="1323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rPr>
                <a:t> дней</a:t>
              </a:r>
            </a:p>
          </p:txBody>
        </p:sp>
        <p:sp>
          <p:nvSpPr>
            <p:cNvPr id="50" name="Rectangle 6"/>
            <p:cNvSpPr>
              <a:spLocks noChangeArrowheads="1"/>
            </p:cNvSpPr>
            <p:nvPr/>
          </p:nvSpPr>
          <p:spPr bwMode="auto">
            <a:xfrm>
              <a:off x="11155742" y="2967925"/>
              <a:ext cx="1081451" cy="465341"/>
            </a:xfrm>
            <a:prstGeom prst="rect">
              <a:avLst/>
            </a:prstGeom>
            <a:solidFill>
              <a:srgbClr val="5B9BD5">
                <a:lumMod val="60000"/>
                <a:lumOff val="4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64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rPr>
                <a:t>&gt; 50 </a:t>
              </a:r>
              <a:endParaRPr kumimoji="0" lang="ru-RU" sz="1764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323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rPr>
                <a:t>млн руб. 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23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323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rPr>
                <a:t>до </a:t>
              </a:r>
              <a:r>
                <a:rPr kumimoji="0" lang="ru-RU" sz="2400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rPr>
                <a:t>10</a:t>
              </a:r>
              <a:r>
                <a:rPr kumimoji="0" lang="ru-RU" sz="1323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rPr>
                <a:t> дней</a:t>
              </a:r>
            </a:p>
          </p:txBody>
        </p:sp>
        <p:sp>
          <p:nvSpPr>
            <p:cNvPr id="51" name="Прямоугольник 50"/>
            <p:cNvSpPr/>
            <p:nvPr/>
          </p:nvSpPr>
          <p:spPr>
            <a:xfrm rot="10800000">
              <a:off x="9033236" y="4875129"/>
              <a:ext cx="3223715" cy="475755"/>
            </a:xfrm>
            <a:prstGeom prst="rect">
              <a:avLst/>
            </a:prstGeom>
            <a:solidFill>
              <a:srgbClr val="00206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512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Rectangle 6"/>
            <p:cNvSpPr>
              <a:spLocks noChangeArrowheads="1"/>
            </p:cNvSpPr>
            <p:nvPr/>
          </p:nvSpPr>
          <p:spPr bwMode="auto">
            <a:xfrm>
              <a:off x="9037697" y="4911678"/>
              <a:ext cx="978858" cy="407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323" b="1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cs typeface="+mn-cs"/>
                </a:rPr>
                <a:t>Микросег</a:t>
              </a:r>
              <a:r>
                <a:rPr kumimoji="0" lang="ru-RU" sz="1323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cs typeface="+mn-cs"/>
                </a:rPr>
                <a:t>-мент</a:t>
              </a:r>
              <a:endParaRPr kumimoji="0" lang="ru-RU" sz="1323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53" name="Rectangle 1"/>
            <p:cNvSpPr>
              <a:spLocks/>
            </p:cNvSpPr>
            <p:nvPr/>
          </p:nvSpPr>
          <p:spPr bwMode="auto">
            <a:xfrm rot="5400000">
              <a:off x="8914158" y="4200908"/>
              <a:ext cx="2239697" cy="57604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xtLst/>
          </p:spPr>
          <p:txBody>
            <a:bodyPr lIns="0" tIns="0" rIns="0" bIns="0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12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54" name="Rectangle 1"/>
            <p:cNvSpPr>
              <a:spLocks/>
            </p:cNvSpPr>
            <p:nvPr/>
          </p:nvSpPr>
          <p:spPr bwMode="auto">
            <a:xfrm rot="5400000">
              <a:off x="9699957" y="3909773"/>
              <a:ext cx="2821968" cy="57604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xtLst/>
          </p:spPr>
          <p:txBody>
            <a:bodyPr lIns="0" tIns="0" rIns="0" bIns="0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12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55" name="Rectangle 6"/>
            <p:cNvSpPr>
              <a:spLocks noChangeArrowheads="1"/>
            </p:cNvSpPr>
            <p:nvPr/>
          </p:nvSpPr>
          <p:spPr bwMode="auto">
            <a:xfrm>
              <a:off x="10076839" y="4911678"/>
              <a:ext cx="978858" cy="407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323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cs typeface="+mn-cs"/>
                </a:rPr>
                <a:t>Малый сегмент</a:t>
              </a:r>
            </a:p>
          </p:txBody>
        </p:sp>
        <p:sp>
          <p:nvSpPr>
            <p:cNvPr id="56" name="Rectangle 6"/>
            <p:cNvSpPr>
              <a:spLocks noChangeArrowheads="1"/>
            </p:cNvSpPr>
            <p:nvPr/>
          </p:nvSpPr>
          <p:spPr bwMode="auto">
            <a:xfrm>
              <a:off x="11187250" y="4911678"/>
              <a:ext cx="978858" cy="407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323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cs typeface="+mn-cs"/>
                </a:rPr>
                <a:t>Средний сегмент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8292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6449" y="152402"/>
            <a:ext cx="8608254" cy="698685"/>
          </a:xfrm>
        </p:spPr>
        <p:txBody>
          <a:bodyPr/>
          <a:lstStyle/>
          <a:p>
            <a:r>
              <a:rPr lang="ru-RU" dirty="0"/>
              <a:t>Технология предоставления </a:t>
            </a:r>
            <a:r>
              <a:rPr lang="ru-RU" dirty="0" smtClean="0"/>
              <a:t>гарантий – «корпоративный канал»</a:t>
            </a:r>
            <a:endParaRPr lang="ru-RU" dirty="0"/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153425819"/>
              </p:ext>
            </p:extLst>
          </p:nvPr>
        </p:nvGraphicFramePr>
        <p:xfrm>
          <a:off x="122663" y="3686571"/>
          <a:ext cx="8508380" cy="46322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" name="Текст 2"/>
          <p:cNvSpPr txBox="1">
            <a:spLocks/>
          </p:cNvSpPr>
          <p:nvPr/>
        </p:nvSpPr>
        <p:spPr>
          <a:xfrm>
            <a:off x="825190" y="1104244"/>
            <a:ext cx="11273396" cy="2486449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2pPr>
            <a:lvl3pPr marL="24296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3pPr>
            <a:lvl4pPr marL="47643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4pPr>
            <a:lvl5pPr marL="719391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5pPr>
            <a:lvl6pPr marL="1495728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6pPr>
            <a:lvl7pPr marL="2042391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7pPr>
            <a:lvl8pPr marL="258905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8pPr>
            <a:lvl9pPr marL="313571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ru-RU" sz="1600" b="1" dirty="0" smtClean="0"/>
              <a:t>Ключевые требования к проектам для рассмотрения в рамках процедуры приоритетного структурирования  и предоставления Корпорацией предварительного согласия на выдачу гарантии: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sz="1600" b="1" dirty="0" smtClean="0"/>
          </a:p>
          <a:p>
            <a:pPr marL="342900" lvl="0" indent="-342900">
              <a:buFont typeface="+mj-lt"/>
              <a:buAutoNum type="arabicPeriod"/>
            </a:pPr>
            <a:r>
              <a:rPr lang="ru-RU" sz="1600" dirty="0" smtClean="0"/>
              <a:t>Сумма </a:t>
            </a:r>
            <a:r>
              <a:rPr lang="ru-RU" sz="1600" dirty="0"/>
              <a:t>проекта более 200 млн. руб., сумма гарантии более 100 млн. руб.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/>
              <a:t>Проект соответствует </a:t>
            </a:r>
            <a:r>
              <a:rPr lang="ru-RU" sz="1600" dirty="0" smtClean="0"/>
              <a:t>приоритетным направлениям </a:t>
            </a:r>
            <a:r>
              <a:rPr lang="ru-RU" sz="1600" dirty="0"/>
              <a:t>развития науки, технологий и техники в Российской Федерации и направления развития критических технологий Российской Федерации в соответствии с Указом Президента Российской Федерации от 07.07.2011 № </a:t>
            </a:r>
            <a:r>
              <a:rPr lang="ru-RU" sz="1600" dirty="0" smtClean="0"/>
              <a:t>899 </a:t>
            </a:r>
            <a:r>
              <a:rPr lang="ru-RU" sz="1600" dirty="0"/>
              <a:t>«Об утверждении приоритетных направлений развития науки, технологий и техники в Российской Федерации и перечня критических технологий Российской Федерации</a:t>
            </a:r>
            <a:r>
              <a:rPr lang="ru-RU" sz="1600" dirty="0" smtClean="0"/>
              <a:t>».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 smtClean="0"/>
              <a:t>Проект </a:t>
            </a:r>
            <a:r>
              <a:rPr lang="ru-RU" sz="1600" dirty="0"/>
              <a:t>находится в высокой стадии проработки субъектом </a:t>
            </a:r>
            <a:r>
              <a:rPr lang="ru-RU" sz="1600" dirty="0" smtClean="0"/>
              <a:t>МСП (соответствует требованиям в чек листе)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798173" y="3686571"/>
            <a:ext cx="3456529" cy="4574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+mn-lt"/>
                <a:cs typeface="+mn-cs"/>
              </a:rPr>
              <a:t>1-ый этап взаимодействия </a:t>
            </a:r>
            <a:r>
              <a:rPr lang="ru-RU" sz="1400" b="1" dirty="0" smtClean="0">
                <a:latin typeface="+mn-lt"/>
                <a:cs typeface="+mn-cs"/>
              </a:rPr>
              <a:t>инициатора проекта с Корпорацией. Пакет документов для направления в Корпорацию.</a:t>
            </a:r>
            <a:endParaRPr lang="ru-RU" sz="1400" b="1" dirty="0">
              <a:latin typeface="+mn-lt"/>
              <a:cs typeface="+mn-cs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dirty="0" smtClean="0">
                <a:latin typeface="+mn-lt"/>
                <a:cs typeface="+mn-cs"/>
              </a:rPr>
              <a:t>Чек-лист</a:t>
            </a:r>
            <a:endParaRPr lang="ru-RU" sz="1400" dirty="0">
              <a:latin typeface="+mn-lt"/>
              <a:cs typeface="+mn-cs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dirty="0" smtClean="0">
                <a:latin typeface="+mn-lt"/>
                <a:cs typeface="+mn-cs"/>
              </a:rPr>
              <a:t>Анкета </a:t>
            </a:r>
            <a:r>
              <a:rPr lang="ru-RU" sz="1400" dirty="0">
                <a:latin typeface="+mn-lt"/>
                <a:cs typeface="+mn-cs"/>
              </a:rPr>
              <a:t>проекта –(предоставляется в формате </a:t>
            </a:r>
            <a:r>
              <a:rPr lang="en-US" sz="1400" dirty="0">
                <a:latin typeface="+mn-lt"/>
                <a:cs typeface="+mn-cs"/>
              </a:rPr>
              <a:t>Microsoft Excel</a:t>
            </a:r>
            <a:r>
              <a:rPr lang="ru-RU" sz="1400" dirty="0">
                <a:latin typeface="+mn-lt"/>
                <a:cs typeface="+mn-cs"/>
              </a:rPr>
              <a:t>)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dirty="0" smtClean="0">
                <a:latin typeface="+mn-lt"/>
                <a:cs typeface="+mn-cs"/>
              </a:rPr>
              <a:t>Заявка </a:t>
            </a:r>
            <a:r>
              <a:rPr lang="ru-RU" sz="1400" dirty="0">
                <a:latin typeface="+mn-lt"/>
                <a:cs typeface="+mn-cs"/>
              </a:rPr>
              <a:t>на получение банковской гарантии с анкетами </a:t>
            </a:r>
            <a:r>
              <a:rPr lang="ru-RU" sz="1400" dirty="0" err="1">
                <a:latin typeface="+mn-lt"/>
                <a:cs typeface="+mn-cs"/>
              </a:rPr>
              <a:t>бенефициарных</a:t>
            </a:r>
            <a:r>
              <a:rPr lang="ru-RU" sz="1400" dirty="0">
                <a:latin typeface="+mn-lt"/>
                <a:cs typeface="+mn-cs"/>
              </a:rPr>
              <a:t> владельцев (разделы в части Банка заполняется в случае предварительного обращения в банк) 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dirty="0">
                <a:latin typeface="+mn-lt"/>
                <a:cs typeface="+mn-cs"/>
              </a:rPr>
              <a:t>Информация по ТЭО в соответствии с разделом требованиями по Чек-листу (в форме презентации/бизнес-плана – рекомендуется).</a:t>
            </a:r>
          </a:p>
        </p:txBody>
      </p:sp>
    </p:spTree>
    <p:extLst>
      <p:ext uri="{BB962C8B-B14F-4D97-AF65-F5344CB8AC3E}">
        <p14:creationId xmlns:p14="http://schemas.microsoft.com/office/powerpoint/2010/main" val="250354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23784" y="152402"/>
            <a:ext cx="8858715" cy="698685"/>
          </a:xfrm>
        </p:spPr>
        <p:txBody>
          <a:bodyPr/>
          <a:lstStyle/>
          <a:p>
            <a:r>
              <a:rPr lang="ru-RU" dirty="0"/>
              <a:t>Многоканальная система продвижения гарантийных продуктов </a:t>
            </a:r>
            <a:r>
              <a:rPr lang="ru-RU" dirty="0" smtClean="0"/>
              <a:t>НГС</a:t>
            </a:r>
            <a:r>
              <a:rPr lang="ru-RU" dirty="0"/>
              <a:t>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b="0" dirty="0" smtClean="0"/>
              <a:t>Трехуровневая модель </a:t>
            </a:r>
            <a:r>
              <a:rPr lang="ru-RU" b="0" dirty="0"/>
              <a:t>гарантийной поддержки субъектов </a:t>
            </a:r>
            <a:r>
              <a:rPr lang="ru-RU" b="0" dirty="0" smtClean="0"/>
              <a:t>МСП</a:t>
            </a:r>
            <a:endParaRPr lang="ru-RU" b="0" dirty="0"/>
          </a:p>
        </p:txBody>
      </p:sp>
      <p:graphicFrame>
        <p:nvGraphicFramePr>
          <p:cNvPr id="4" name="Group 3"/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77638333"/>
              </p:ext>
            </p:extLst>
          </p:nvPr>
        </p:nvGraphicFramePr>
        <p:xfrm>
          <a:off x="370506" y="1824569"/>
          <a:ext cx="11884994" cy="5995205"/>
        </p:xfrm>
        <a:graphic>
          <a:graphicData uri="http://schemas.openxmlformats.org/drawingml/2006/table">
            <a:tbl>
              <a:tblPr/>
              <a:tblGrid>
                <a:gridCol w="175615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8705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2525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6550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805053">
                  <a:extLst>
                    <a:ext uri="{9D8B030D-6E8A-4147-A177-3AD203B41FA5}">
                      <a16:colId xmlns="" xmlns:a16="http://schemas.microsoft.com/office/drawing/2014/main" val="3653545549"/>
                    </a:ext>
                  </a:extLst>
                </a:gridCol>
                <a:gridCol w="3045965">
                  <a:extLst>
                    <a:ext uri="{9D8B030D-6E8A-4147-A177-3AD203B41FA5}">
                      <a16:colId xmlns="" xmlns:a16="http://schemas.microsoft.com/office/drawing/2014/main" val="190580340"/>
                    </a:ext>
                  </a:extLst>
                </a:gridCol>
              </a:tblGrid>
              <a:tr h="728847">
                <a:tc>
                  <a:txBody>
                    <a:bodyPr/>
                    <a:lstStyle>
                      <a:lvl1pPr marL="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2976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5953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8930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19072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4884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57860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0837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3814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94" marR="42394" marT="42394" marB="42394" anchor="ctr" horzOverflow="overflow">
                    <a:lnL w="12700" cmpd="sng">
                      <a:noFill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2976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5953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8930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19072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4884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57860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0837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3814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Продукты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2394" marR="42394" marT="42394" marB="42394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2976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5953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8930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19072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4884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57860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0837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3814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ru-RU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Клиентский сегмент</a:t>
                      </a:r>
                      <a:endParaRPr kumimoji="0" lang="en-US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94" marR="42394" marT="42394" marB="42394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ru-RU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Плановый объем 2016 г.</a:t>
                      </a:r>
                      <a:endParaRPr kumimoji="0" lang="en-US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94" marR="42394" marT="42394" marB="42394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ru-RU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Каналы продаж</a:t>
                      </a:r>
                      <a:endParaRPr kumimoji="0" lang="en-US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94" marR="42394" marT="42394" marB="42394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ru-RU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Организации - источники поступления заявок</a:t>
                      </a:r>
                      <a:endParaRPr kumimoji="0" lang="en-US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94" marR="42394" marT="42394" marB="42394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58234">
                <a:tc>
                  <a:txBody>
                    <a:bodyPr/>
                    <a:lstStyle>
                      <a:lvl1pPr marL="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2976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5953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8930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19072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4884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57860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0837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3814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Корпорация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84787" marR="42394" marT="42394" marB="42394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2976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5953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8930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19072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4884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57860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0837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3814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Предоставление гарантий для средних и крупных проектов </a:t>
                      </a:r>
                    </a:p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Предоставление поручительств в рамках Программы стимулирования кредитования субъектов МСП («Программа 6,5%»)</a:t>
                      </a:r>
                      <a:endParaRPr kumimoji="0" lang="en-US" sz="13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94" marR="42394" marT="42394" marB="42394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2976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5953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8930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19072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4884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57860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0837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3814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Средний</a:t>
                      </a:r>
                      <a:endParaRPr kumimoji="0" lang="en-US" sz="13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2394" marR="42394" marT="42394" marB="42394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sz="13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30</a:t>
                      </a: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млрд руб.</a:t>
                      </a:r>
                      <a:endParaRPr kumimoji="0" lang="en-US" sz="13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94" marR="42394" marT="42394" marB="42394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en-US" sz="11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94" marR="42394" marT="42394" marB="42394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Банки-партнеры</a:t>
                      </a:r>
                    </a:p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Центры поддержки предпринимательства</a:t>
                      </a:r>
                    </a:p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Отраслевые ассоциации/общественные организации</a:t>
                      </a:r>
                    </a:p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Центры поддержки предпринимательства</a:t>
                      </a:r>
                    </a:p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Федеральные и региональные органы исполнительной власти</a:t>
                      </a:r>
                    </a:p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МСП Банк и РГО</a:t>
                      </a:r>
                    </a:p>
                  </a:txBody>
                  <a:tcPr marL="42394" marR="42394" marT="42394" marB="42394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61115">
                <a:tc>
                  <a:txBody>
                    <a:bodyPr/>
                    <a:lstStyle>
                      <a:lvl1pPr marL="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2976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5953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8930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19072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4884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57860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0837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3814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Bef>
                          <a:spcPts val="1800"/>
                        </a:spcBef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МСП Банк</a:t>
                      </a:r>
                      <a:endParaRPr lang="en-US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4787" marR="42394" marT="42394" marB="42394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2976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5953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8930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19072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4884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57860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0837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3814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Предоставление гарантий в рамках «поточных» технологий </a:t>
                      </a:r>
                    </a:p>
                  </a:txBody>
                  <a:tcPr marL="42394" marR="42394" marT="42394" marB="42394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2976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5953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8930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19072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4884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57860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0837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3814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Малый</a:t>
                      </a:r>
                      <a:endParaRPr kumimoji="0" lang="en-US" sz="13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94" marR="42394" marT="42394" marB="42394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12</a:t>
                      </a: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 млрд руб.</a:t>
                      </a:r>
                      <a:endParaRPr kumimoji="0" lang="en-US" sz="13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94" marR="42394" marT="42394" marB="42394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en-US" sz="11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94" marR="42394" marT="42394" marB="42394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Банки-партнеры</a:t>
                      </a:r>
                    </a:p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Многофункциональные центры предоставления государственных и муниципальных услуг</a:t>
                      </a:r>
                    </a:p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Центры поддержки предпринимательства</a:t>
                      </a:r>
                    </a:p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Федеральные и региональные органы исполнительной власти</a:t>
                      </a:r>
                    </a:p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Корпорация МСП</a:t>
                      </a:r>
                    </a:p>
                  </a:txBody>
                  <a:tcPr marL="42394" marR="42394" marT="42394" marB="42394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42591">
                <a:tc>
                  <a:txBody>
                    <a:bodyPr/>
                    <a:lstStyle>
                      <a:lvl1pPr marL="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2976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5953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8930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19072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4884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57860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0837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3814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82 РГО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84787" marR="42394" marT="42394" marB="42394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2976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5953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8930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19072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4884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57860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0837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3814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Предоставление поручительств в рамках «поточных» технологий </a:t>
                      </a:r>
                    </a:p>
                  </a:txBody>
                  <a:tcPr marL="42394" marR="42394" marT="42394" marB="42394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2976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5953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8930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19072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4884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57860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0837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3814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Микро</a:t>
                      </a:r>
                      <a:endParaRPr kumimoji="0" lang="en-US" sz="13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2394" marR="42394" marT="42394" marB="42394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23</a:t>
                      </a: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 млрд руб.</a:t>
                      </a:r>
                      <a:endParaRPr kumimoji="0" lang="en-US" sz="13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94" marR="42394" marT="42394" marB="42394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en-US" sz="11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94" marR="42394" marT="42394" marB="42394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en-US" sz="9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53991">
                <a:tc gridSpan="3"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Итого НГС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84787" marR="42394" marT="42394" marB="42394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ru-RU" sz="9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9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65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млрд руб.</a:t>
                      </a: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94" marR="42394" marT="42394" marB="42394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en-US" sz="13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94" marR="42394" marT="42394" marB="42394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ru-RU" sz="13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94" marR="42394" marT="42394" marB="42394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0051910"/>
                  </a:ext>
                </a:extLst>
              </a:tr>
            </a:tbl>
          </a:graphicData>
        </a:graphic>
      </p:graphicFrame>
      <p:sp>
        <p:nvSpPr>
          <p:cNvPr id="5" name="Rounded Rectangle 73"/>
          <p:cNvSpPr/>
          <p:nvPr/>
        </p:nvSpPr>
        <p:spPr>
          <a:xfrm>
            <a:off x="7569200" y="3070923"/>
            <a:ext cx="1574800" cy="412645"/>
          </a:xfrm>
          <a:prstGeom prst="roundRect">
            <a:avLst>
              <a:gd name="adj" fmla="val 6750"/>
            </a:avLst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27000" tIns="0" rIns="27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kern="0" dirty="0">
                <a:solidFill>
                  <a:prstClr val="white"/>
                </a:solidFill>
                <a:latin typeface="+mj-lt"/>
                <a:cs typeface="+mn-cs"/>
              </a:rPr>
              <a:t>Банковские каналы</a:t>
            </a:r>
            <a:endParaRPr lang="en-US" sz="1100" b="1" kern="0" dirty="0">
              <a:solidFill>
                <a:prstClr val="white"/>
              </a:solidFill>
              <a:latin typeface="+mj-lt"/>
              <a:cs typeface="+mn-cs"/>
            </a:endParaRPr>
          </a:p>
        </p:txBody>
      </p:sp>
      <p:sp>
        <p:nvSpPr>
          <p:cNvPr id="6" name="Rounded Rectangle 73"/>
          <p:cNvSpPr/>
          <p:nvPr/>
        </p:nvSpPr>
        <p:spPr>
          <a:xfrm>
            <a:off x="7569200" y="3631885"/>
            <a:ext cx="1574800" cy="450229"/>
          </a:xfrm>
          <a:prstGeom prst="roundRect">
            <a:avLst>
              <a:gd name="adj" fmla="val 6750"/>
            </a:avLst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27000" tIns="0" rIns="27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kern="0" dirty="0">
                <a:solidFill>
                  <a:prstClr val="white"/>
                </a:solidFill>
                <a:latin typeface="+mj-lt"/>
                <a:cs typeface="+mn-cs"/>
              </a:rPr>
              <a:t>Небанковские каналы</a:t>
            </a:r>
            <a:endParaRPr lang="en-US" sz="1100" b="1" kern="0" dirty="0">
              <a:solidFill>
                <a:prstClr val="white"/>
              </a:solidFill>
              <a:latin typeface="+mj-lt"/>
              <a:cs typeface="+mn-cs"/>
            </a:endParaRPr>
          </a:p>
        </p:txBody>
      </p:sp>
      <p:sp>
        <p:nvSpPr>
          <p:cNvPr id="7" name="Rounded Rectangle 73"/>
          <p:cNvSpPr/>
          <p:nvPr/>
        </p:nvSpPr>
        <p:spPr>
          <a:xfrm>
            <a:off x="7569200" y="4230430"/>
            <a:ext cx="1574800" cy="347586"/>
          </a:xfrm>
          <a:prstGeom prst="roundRect">
            <a:avLst>
              <a:gd name="adj" fmla="val 6750"/>
            </a:avLst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27000" tIns="0" rIns="27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kern="0" dirty="0">
                <a:solidFill>
                  <a:prstClr val="white"/>
                </a:solidFill>
                <a:latin typeface="+mj-lt"/>
                <a:cs typeface="+mn-cs"/>
              </a:rPr>
              <a:t>Прямые каналы</a:t>
            </a:r>
            <a:endParaRPr lang="en-US" sz="1100" b="1" kern="0" dirty="0">
              <a:solidFill>
                <a:prstClr val="white"/>
              </a:solidFill>
              <a:latin typeface="+mj-lt"/>
              <a:cs typeface="+mn-cs"/>
            </a:endParaRPr>
          </a:p>
        </p:txBody>
      </p:sp>
      <p:sp>
        <p:nvSpPr>
          <p:cNvPr id="8" name="Rounded Rectangle 73"/>
          <p:cNvSpPr/>
          <p:nvPr/>
        </p:nvSpPr>
        <p:spPr>
          <a:xfrm>
            <a:off x="7569200" y="5233824"/>
            <a:ext cx="1574800" cy="339518"/>
          </a:xfrm>
          <a:prstGeom prst="roundRect">
            <a:avLst>
              <a:gd name="adj" fmla="val 6750"/>
            </a:avLst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27000" tIns="0" rIns="27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kern="0" dirty="0">
                <a:solidFill>
                  <a:prstClr val="white"/>
                </a:solidFill>
                <a:latin typeface="+mj-lt"/>
                <a:cs typeface="+mn-cs"/>
              </a:rPr>
              <a:t>Банковские каналы</a:t>
            </a:r>
            <a:endParaRPr lang="en-US" sz="1100" b="1" kern="0" dirty="0">
              <a:solidFill>
                <a:prstClr val="white"/>
              </a:solidFill>
              <a:latin typeface="+mj-lt"/>
              <a:cs typeface="+mn-cs"/>
            </a:endParaRPr>
          </a:p>
        </p:txBody>
      </p:sp>
      <p:sp>
        <p:nvSpPr>
          <p:cNvPr id="9" name="Rounded Rectangle 73"/>
          <p:cNvSpPr/>
          <p:nvPr/>
        </p:nvSpPr>
        <p:spPr>
          <a:xfrm>
            <a:off x="7559675" y="5686128"/>
            <a:ext cx="1588959" cy="357456"/>
          </a:xfrm>
          <a:prstGeom prst="roundRect">
            <a:avLst>
              <a:gd name="adj" fmla="val 6750"/>
            </a:avLst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27000" tIns="0" rIns="27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kern="0" dirty="0">
                <a:solidFill>
                  <a:prstClr val="white"/>
                </a:solidFill>
                <a:latin typeface="+mj-lt"/>
                <a:cs typeface="+mn-cs"/>
              </a:rPr>
              <a:t>Небанковские каналы</a:t>
            </a:r>
            <a:endParaRPr lang="en-US" sz="1100" b="1" kern="0" dirty="0">
              <a:solidFill>
                <a:prstClr val="white"/>
              </a:solidFill>
              <a:latin typeface="+mj-lt"/>
              <a:cs typeface="+mn-cs"/>
            </a:endParaRPr>
          </a:p>
        </p:txBody>
      </p:sp>
      <p:sp>
        <p:nvSpPr>
          <p:cNvPr id="13" name="Текст 2"/>
          <p:cNvSpPr>
            <a:spLocks noGrp="1"/>
          </p:cNvSpPr>
          <p:nvPr>
            <p:ph type="body" sz="quarter" idx="10"/>
          </p:nvPr>
        </p:nvSpPr>
        <p:spPr>
          <a:xfrm>
            <a:off x="370506" y="793100"/>
            <a:ext cx="11884197" cy="725733"/>
          </a:xfrm>
        </p:spPr>
        <p:txBody>
          <a:bodyPr anchor="b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/>
              <a:t>НГС: Целевая трехуровневая модель оказания гарантийной поддержки субъектам МСП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363538" y="1567741"/>
            <a:ext cx="118911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73"/>
          <p:cNvSpPr/>
          <p:nvPr/>
        </p:nvSpPr>
        <p:spPr>
          <a:xfrm>
            <a:off x="7569200" y="6300411"/>
            <a:ext cx="1574800" cy="339518"/>
          </a:xfrm>
          <a:prstGeom prst="roundRect">
            <a:avLst>
              <a:gd name="adj" fmla="val 6750"/>
            </a:avLst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27000" tIns="0" rIns="27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kern="0" dirty="0">
                <a:solidFill>
                  <a:prstClr val="white"/>
                </a:solidFill>
                <a:latin typeface="+mj-lt"/>
                <a:cs typeface="+mn-cs"/>
              </a:rPr>
              <a:t>Банковские каналы</a:t>
            </a:r>
            <a:endParaRPr lang="en-US" sz="1100" b="1" kern="0" dirty="0">
              <a:solidFill>
                <a:prstClr val="white"/>
              </a:solidFill>
              <a:latin typeface="+mj-lt"/>
              <a:cs typeface="+mn-cs"/>
            </a:endParaRPr>
          </a:p>
        </p:txBody>
      </p:sp>
      <p:sp>
        <p:nvSpPr>
          <p:cNvPr id="16" name="Rounded Rectangle 73"/>
          <p:cNvSpPr/>
          <p:nvPr/>
        </p:nvSpPr>
        <p:spPr>
          <a:xfrm>
            <a:off x="7559675" y="6752715"/>
            <a:ext cx="1588959" cy="357456"/>
          </a:xfrm>
          <a:prstGeom prst="roundRect">
            <a:avLst>
              <a:gd name="adj" fmla="val 6750"/>
            </a:avLst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27000" tIns="0" rIns="27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kern="0" dirty="0">
                <a:solidFill>
                  <a:prstClr val="white"/>
                </a:solidFill>
                <a:latin typeface="+mj-lt"/>
                <a:cs typeface="+mn-cs"/>
              </a:rPr>
              <a:t>Небанковские каналы</a:t>
            </a:r>
            <a:endParaRPr lang="en-US" sz="1100" b="1" kern="0" dirty="0">
              <a:solidFill>
                <a:prstClr val="white"/>
              </a:solidFill>
              <a:latin typeface="+mj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324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/>
              <a:t>2. Программа стимулирования кредитования </a:t>
            </a:r>
            <a:br>
              <a:rPr lang="ru-RU" dirty="0"/>
            </a:br>
            <a:r>
              <a:rPr lang="ru-RU" dirty="0"/>
              <a:t>субъектов малого и среднего предпринимательства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b="0" dirty="0"/>
              <a:t>«ПРОГРАММА 6,5»</a:t>
            </a:r>
          </a:p>
        </p:txBody>
      </p:sp>
    </p:spTree>
    <p:extLst>
      <p:ext uri="{BB962C8B-B14F-4D97-AF65-F5344CB8AC3E}">
        <p14:creationId xmlns:p14="http://schemas.microsoft.com/office/powerpoint/2010/main" val="324682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7600" y="152402"/>
            <a:ext cx="8597103" cy="698685"/>
          </a:xfrm>
        </p:spPr>
        <p:txBody>
          <a:bodyPr/>
          <a:lstStyle/>
          <a:p>
            <a:r>
              <a:rPr lang="ru-RU" dirty="0"/>
              <a:t>Условия Программы 6,5 % и </a:t>
            </a:r>
            <a:r>
              <a:rPr lang="ru-RU" dirty="0" smtClean="0"/>
              <a:t>уполномоченные банки</a:t>
            </a: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370506" y="1942349"/>
            <a:ext cx="11884196" cy="3664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marR="0" lvl="0" indent="-1778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Процентная ставка -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11 %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для субъектов малого предпринимательства и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10 %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- для субъектов среднего предпринимательства</a:t>
            </a:r>
          </a:p>
          <a:p>
            <a:pPr marL="177800" marR="0" lvl="0" indent="-1778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Срок льготного фондирования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до 3 лет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(срок кредита может превышать срок льготного фондирования)</a:t>
            </a:r>
          </a:p>
          <a:p>
            <a:pPr marL="177800" marR="0" lvl="0" indent="-1778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Проекты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приоритетных отраслей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: </a:t>
            </a:r>
          </a:p>
          <a:p>
            <a:pPr marL="444500" marR="0" lvl="0" indent="-28575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Сельское хозяйство/ предоставление услуг в этой области</a:t>
            </a:r>
          </a:p>
          <a:p>
            <a:pPr marL="444500" marR="0" lvl="0" indent="-28575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Обрабатывающее производство, в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т.ч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. производство пищевых продуктов, первичная и последующая переработка с/х продуктов</a:t>
            </a:r>
          </a:p>
          <a:p>
            <a:pPr marL="444500" marR="0" lvl="0" indent="-28575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Производство и распределение электроэнергии, газа и воды</a:t>
            </a:r>
          </a:p>
          <a:p>
            <a:pPr marL="444500" marR="0" lvl="0" indent="-28575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Строительство, транспорт и связь</a:t>
            </a:r>
          </a:p>
          <a:p>
            <a:pPr marL="444500" lvl="0" indent="-285750" defTabSz="45720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ru-RU" sz="1600" dirty="0" smtClean="0">
                <a:solidFill>
                  <a:prstClr val="black"/>
                </a:solidFill>
                <a:latin typeface="+mj-lt"/>
                <a:cs typeface="+mn-cs"/>
              </a:rPr>
              <a:t>Внутренний туризм</a:t>
            </a:r>
          </a:p>
          <a:p>
            <a:pPr marL="444500" lvl="0" indent="-285750" defTabSz="45720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ru-RU" sz="1600" dirty="0" smtClean="0">
                <a:solidFill>
                  <a:prstClr val="black"/>
                </a:solidFill>
                <a:latin typeface="+mj-lt"/>
                <a:cs typeface="+mn-cs"/>
              </a:rPr>
              <a:t>Высокотехнологичные проекты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177800" marR="0" lvl="0" indent="-177800" algn="l" defTabSz="457200" rtl="0" eaLnBrk="1" fontAlgn="auto" latinLnBrk="0" hangingPunct="1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Размер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кредита: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от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50 млн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рублей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до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1 млрд рублей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(общий кредитный лимит на заемщика - до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4 млрд рублей)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2" name="Текст 2"/>
          <p:cNvSpPr txBox="1">
            <a:spLocks/>
          </p:cNvSpPr>
          <p:nvPr/>
        </p:nvSpPr>
        <p:spPr>
          <a:xfrm>
            <a:off x="370506" y="1019790"/>
            <a:ext cx="11884197" cy="725733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2pPr>
            <a:lvl3pPr marL="24296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3pPr>
            <a:lvl4pPr marL="47643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4pPr>
            <a:lvl5pPr marL="719391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5pPr>
            <a:lvl6pPr marL="1495728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6pPr>
            <a:lvl7pPr marL="2042391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7pPr>
            <a:lvl8pPr marL="258905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8pPr>
            <a:lvl9pPr marL="313571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9pPr>
          </a:lstStyle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b="1" kern="0" dirty="0"/>
              <a:t>Ключевые условия Программы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363538" y="1794431"/>
            <a:ext cx="118911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Текст 2"/>
          <p:cNvSpPr txBox="1">
            <a:spLocks/>
          </p:cNvSpPr>
          <p:nvPr/>
        </p:nvSpPr>
        <p:spPr>
          <a:xfrm>
            <a:off x="370506" y="5304542"/>
            <a:ext cx="11884197" cy="725733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2pPr>
            <a:lvl3pPr marL="24296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3pPr>
            <a:lvl4pPr marL="47643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4pPr>
            <a:lvl5pPr marL="719391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5pPr>
            <a:lvl6pPr marL="1495728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6pPr>
            <a:lvl7pPr marL="2042391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7pPr>
            <a:lvl8pPr marL="258905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8pPr>
            <a:lvl9pPr marL="313571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9pPr>
          </a:lstStyle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b="1" kern="0" dirty="0"/>
              <a:t>Уполномоченные банки Корпорации</a:t>
            </a: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363538" y="6079183"/>
            <a:ext cx="118911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Группа 47"/>
          <p:cNvGrpSpPr/>
          <p:nvPr/>
        </p:nvGrpSpPr>
        <p:grpSpPr>
          <a:xfrm>
            <a:off x="660804" y="6112140"/>
            <a:ext cx="11416896" cy="1934633"/>
            <a:chOff x="541245" y="6476168"/>
            <a:chExt cx="7544837" cy="1278499"/>
          </a:xfrm>
        </p:grpSpPr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6408" y="6652246"/>
              <a:ext cx="958195" cy="384581"/>
            </a:xfrm>
            <a:prstGeom prst="rect">
              <a:avLst/>
            </a:prstGeom>
          </p:spPr>
        </p:pic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2712" y="7220332"/>
              <a:ext cx="914808" cy="306460"/>
            </a:xfrm>
            <a:prstGeom prst="rect">
              <a:avLst/>
            </a:prstGeom>
          </p:spPr>
        </p:pic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5591" y="7130246"/>
              <a:ext cx="1248841" cy="624421"/>
            </a:xfrm>
            <a:prstGeom prst="rect">
              <a:avLst/>
            </a:prstGeom>
          </p:spPr>
        </p:pic>
        <p:pic>
          <p:nvPicPr>
            <p:cNvPr id="39" name="Рисунок 3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671" b="30292"/>
            <a:stretch/>
          </p:blipFill>
          <p:spPr>
            <a:xfrm>
              <a:off x="4830707" y="6476168"/>
              <a:ext cx="1333861" cy="444947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5660" y="7295042"/>
              <a:ext cx="1087332" cy="294830"/>
            </a:xfrm>
            <a:prstGeom prst="rect">
              <a:avLst/>
            </a:prstGeom>
          </p:spPr>
        </p:pic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449" y="7057771"/>
              <a:ext cx="928501" cy="464250"/>
            </a:xfrm>
            <a:prstGeom prst="rect">
              <a:avLst/>
            </a:prstGeom>
          </p:spPr>
        </p:pic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0777" y="7184321"/>
              <a:ext cx="1127619" cy="233042"/>
            </a:xfrm>
            <a:prstGeom prst="rect">
              <a:avLst/>
            </a:prstGeom>
          </p:spPr>
        </p:pic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230036" y="6892882"/>
              <a:ext cx="1389565" cy="368573"/>
            </a:xfrm>
            <a:prstGeom prst="rect">
              <a:avLst/>
            </a:prstGeom>
          </p:spPr>
        </p:pic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5352" y="6561169"/>
              <a:ext cx="580730" cy="580730"/>
            </a:xfrm>
            <a:prstGeom prst="rect">
              <a:avLst/>
            </a:prstGeom>
          </p:spPr>
        </p:pic>
        <p:pic>
          <p:nvPicPr>
            <p:cNvPr id="45" name="Рисунок 44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536" b="24288"/>
            <a:stretch/>
          </p:blipFill>
          <p:spPr>
            <a:xfrm>
              <a:off x="3154100" y="6584461"/>
              <a:ext cx="966617" cy="443806"/>
            </a:xfrm>
            <a:prstGeom prst="rect">
              <a:avLst/>
            </a:prstGeom>
          </p:spPr>
        </p:pic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816457" y="6964475"/>
              <a:ext cx="1350345" cy="268490"/>
            </a:xfrm>
            <a:prstGeom prst="rect">
              <a:avLst/>
            </a:prstGeom>
          </p:spPr>
        </p:pic>
        <p:pic>
          <p:nvPicPr>
            <p:cNvPr id="47" name="Picture 2" descr="F:\logo-sberbank.pn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41245" y="6594371"/>
              <a:ext cx="1076647" cy="269162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73318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8390" y="152402"/>
            <a:ext cx="8686313" cy="698685"/>
          </a:xfrm>
        </p:spPr>
        <p:txBody>
          <a:bodyPr/>
          <a:lstStyle/>
          <a:p>
            <a:r>
              <a:rPr lang="ru-RU" dirty="0"/>
              <a:t>Базовые требования к условиям кредитования конечных </a:t>
            </a:r>
            <a:r>
              <a:rPr lang="ru-RU" dirty="0" smtClean="0"/>
              <a:t>заемщиков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1561303"/>
              </p:ext>
            </p:extLst>
          </p:nvPr>
        </p:nvGraphicFramePr>
        <p:xfrm>
          <a:off x="351349" y="1231901"/>
          <a:ext cx="11903353" cy="6787132"/>
        </p:xfrm>
        <a:graphic>
          <a:graphicData uri="http://schemas.openxmlformats.org/drawingml/2006/table">
            <a:tbl>
              <a:tblPr firstRow="1" bandRow="1"/>
              <a:tblGrid>
                <a:gridCol w="22131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69017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910628"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Целевое использование кредитов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Инвестиционные цели - финансирование мероприятий по приобретению основных средств, модернизации и реконструкции производства, запуску новых проектов/производств. Допускается финансирование текущих расходов, связанных с реализацией инвестиционного проекта (не более 30% от совокупной величины инвестиционных кредитов)</a:t>
                      </a:r>
                    </a:p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Пополнение оборотных средств</a:t>
                      </a: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08266"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Размер кредита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 менее 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 млн. рублей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и не более 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млрд. рублей</a:t>
                      </a:r>
                      <a:endParaRPr lang="ru-RU" sz="1200" b="0" kern="120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Общий размер кредитных средств, привлеченных одним конечным заемщиком в рамках Программы не может превышать 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 млрд. рублей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08266"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Форма кредитования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Кредит</a:t>
                      </a:r>
                    </a:p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Невозобновляемая кредитная линия</a:t>
                      </a:r>
                    </a:p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Возобновляемая кредитная линия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08266"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Сроки кредитования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 усмотрение Уполномоченного банка (кредит может быть предоставлен на срок более 3 лет, при этом срок льготного фондирования по Программе не должен превышать 3 года)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10628"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Доля финансирования инвестиционного проекта за счет заемных средств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 более  80% 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для инвестиционных кредитов в размере более 500 млн. рублей и инвестиционных кредитов независимо от размера кредита, погашение основного долга по которым предусматривается за счет денежного потока, производимого за счет реализации цели кредитования без учета доходов от текущей деятельности конечного заемщика</a:t>
                      </a:r>
                    </a:p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Без ограничений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– для прочих инвестиционных проектов</a:t>
                      </a: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315351"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Требования к инвестиционным проектам</a:t>
                      </a:r>
                      <a:endParaRPr lang="ru-RU" sz="12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 инвестиционных кредитов в размере более 500 млн. рублей и инвестиционных кредитов независимо от размера кредита, погашение основного долга по которым предусматривается за счет денежного потока, производимого за счет реализации цели кредитования без учета доходов от текущей деятельности конечного заемщика:</a:t>
                      </a:r>
                      <a:endParaRPr lang="en-US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55600" lvl="0" indent="-171450" algn="l">
                        <a:spcBef>
                          <a:spcPts val="300"/>
                        </a:spcBef>
                        <a:buFont typeface="Courier New" panose="02070309020205020404" pitchFamily="49" charset="0"/>
                        <a:buChar char="o"/>
                      </a:pP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чистая приведенная стоимость инвестиционного проекта является положительной</a:t>
                      </a:r>
                      <a:endParaRPr lang="en-US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55600" lvl="0" indent="-171450" algn="l">
                        <a:spcBef>
                          <a:spcPts val="300"/>
                        </a:spcBef>
                        <a:buFont typeface="Courier New" panose="02070309020205020404" pitchFamily="49" charset="0"/>
                        <a:buChar char="o"/>
                      </a:pP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внутренняя норма рентабельности превышает выбранную ставку дисконтирования</a:t>
                      </a:r>
                    </a:p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 прочих инвестиционных проектов требования не устанавливаются</a:t>
                      </a: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517713"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Процентные ставки по кредитам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Конечная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ставка для заемщиков субъектов </a:t>
                      </a:r>
                      <a:r>
                        <a:rPr lang="ru-RU" sz="1200" b="1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малого бизнеса</a:t>
                      </a:r>
                      <a:r>
                        <a:rPr lang="en-US" sz="1200" b="1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– 11%</a:t>
                      </a:r>
                      <a:r>
                        <a:rPr lang="ru-RU" sz="1200" b="1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среднего бизнеса -</a:t>
                      </a:r>
                      <a:r>
                        <a:rPr lang="en-US" sz="1200" b="1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10%</a:t>
                      </a:r>
                      <a:endParaRPr lang="ru-RU" sz="1200" b="1" kern="120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i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 выше уровня процентной ставки, установленной Банком России по кредитам Банка России (6,5%), обеспеченным поручительствами Корпорации, предоставляемым уполномоченным банкам, увеличенной на размер комиссионного вознаграждения Корпорации (0,5%) при предоставлении поручительства Корпорации за уполномоченные банки перед Банком России, плюс 3,0 % годовых (при условии, что конечным заемщиком является субъект среднего предпринимательства) или 4,0 % годовых </a:t>
                      </a:r>
                      <a:br>
                        <a:rPr lang="ru-RU" sz="1200" i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200" i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(при условии, что конечным заемщиком является субъект малого предпринимательства).</a:t>
                      </a:r>
                      <a:endParaRPr lang="ru-RU" sz="12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790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9541" y="152402"/>
            <a:ext cx="8675162" cy="698685"/>
          </a:xfrm>
        </p:spPr>
        <p:txBody>
          <a:bodyPr/>
          <a:lstStyle/>
          <a:p>
            <a:r>
              <a:rPr lang="ru-RU" dirty="0"/>
              <a:t>Базовые требования к конечным заемщикам</a:t>
            </a:r>
            <a:r>
              <a:rPr lang="ru-RU" dirty="0" smtClean="0"/>
              <a:t>*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51347" y="7885815"/>
            <a:ext cx="114938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Уполномоченные </a:t>
            </a:r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банки вправе установить дополнительные критерии приемлемости инвестиционных проектов, в том числе дополнительные требования к конечным заемщикам</a:t>
            </a:r>
          </a:p>
          <a:p>
            <a:pPr algn="just"/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   Перечень </a:t>
            </a:r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утверждается Министерством финансов Российской Федерации</a:t>
            </a:r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*** </a:t>
            </a:r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Показатель рассчитывается в соответствии с Методикой, являющейся приложением к Регламенту взаимодействия Корпорации и банков при реализации Программы. </a:t>
            </a:r>
            <a:endParaRPr lang="ru-RU" sz="1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3931586"/>
              </p:ext>
            </p:extLst>
          </p:nvPr>
        </p:nvGraphicFramePr>
        <p:xfrm>
          <a:off x="351349" y="1231901"/>
          <a:ext cx="11903353" cy="6621780"/>
        </p:xfrm>
        <a:graphic>
          <a:graphicData uri="http://schemas.openxmlformats.org/drawingml/2006/table">
            <a:tbl>
              <a:tblPr firstRow="1" bandRow="1"/>
              <a:tblGrid>
                <a:gridCol w="222368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67966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910628"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Перечень допустимых (приоритетных) отраслей экономики по Программе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Сельское хозяйство, включая производство сельскохозяйственной продукции, а также предоставление услуг в этой отрасли экономики</a:t>
                      </a:r>
                    </a:p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Обрабатывающее производство, в том числе производство пищевых продуктов, первичная и последующая (промышленная) переработка сельскохозяйственной продукции</a:t>
                      </a:r>
                    </a:p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Производство и распределение электроэнергии, газа и воды</a:t>
                      </a:r>
                    </a:p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Строительство</a:t>
                      </a:r>
                    </a:p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Транспорт и связь</a:t>
                      </a:r>
                    </a:p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Туристская деятельность и деятельность в области туристской индустрии в целях развития внутреннего туризма</a:t>
                      </a:r>
                    </a:p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Отрасли экономики, в которых реализуются приоритетные направления развития науки, технологий и техники в Российской Федерации, а также критические технологии Российской Федерации, перечень которых утвержден Указом Президента Российской Федерации от 07.07.2011 № 899 «Об утверждении приоритетных направлений развития науки, технологий и техники в Российской Федерации и перечня критических технологий Российской Федерации»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08266"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Нефинансовые требования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Конечный заемщик – субъект МСП, соответствующий требованиям Федерального закона от 24 июля 2007 года № 209-ФЗ «О развитии малого и среднего предпринимательства в Российской Федерации», с учетом ограничений, установленных частями 3 и 4 статьи 14 Закона о развитии МСП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Конечный заемщик должен быть зарегистрирован в статусе юридического лица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Конечный заемщик должен быть зарегистрирован на территории Российской Федерации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Юридическое лицо, являющееся контролирующим лицом конечного заемщика, не должно быть зарегистрировано в государстве или на территории, которые предоставляют льготный налоговый режим налогообложения и (или) не предусматривают раскрытие и предоставление информации при проведении финансовых операций (офшорные зоны)**. Данное требование распространяется на всю цепочку собственников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08266"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Финансовые требования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Отсутствие просроченной (неурегулированной) задолженности по налогам, сборам и иным обязательным платежам в бюджеты бюджетной системы Российской Федерации и в государственные внебюджетные фонды</a:t>
                      </a:r>
                    </a:p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Отсутствие возбужденного производства по делу о несостоятельности (банкротстве) в соответствии с законодательством Российской Федерации о несостоятельности (банкротстве)</a:t>
                      </a:r>
                    </a:p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Положительный финансовый результат по данным бухгалтерской отчетности за предыдущий календарный год (не применяется к специально созданным проектным компаниям (SPV)); Вновь созданное юридическое лицо представляет промежуточную или годовую бухгалтерскую отчетность за первый отчетный период, который определяется в соответствии с статьей 15 Федерального закона от 06.12.2011 № 402-ФЗ «О бухгалтерском учете»</a:t>
                      </a:r>
                    </a:p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Положительные чистые активы (не применяется к специально созданным проектным компаниям (SPV)</a:t>
                      </a:r>
                    </a:p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Показатель «Общий долг / Операционная прибыль» юридического лица (или группы компаний, если рассматриваемое юридическое лицо входит в группу компаний) не превышает 5***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150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59171" y="152402"/>
            <a:ext cx="8695532" cy="698685"/>
          </a:xfrm>
        </p:spPr>
        <p:txBody>
          <a:bodyPr/>
          <a:lstStyle/>
          <a:p>
            <a:r>
              <a:rPr lang="ru-RU" dirty="0"/>
              <a:t>Порядок получения Уполномоченным банком кредитов Банка </a:t>
            </a:r>
            <a:r>
              <a:rPr lang="ru-RU" dirty="0" smtClean="0"/>
              <a:t>России</a:t>
            </a:r>
            <a:endParaRPr lang="ru-RU" dirty="0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6327559" y="1541686"/>
            <a:ext cx="0" cy="6330459"/>
          </a:xfrm>
          <a:prstGeom prst="line">
            <a:avLst/>
          </a:prstGeom>
          <a:noFill/>
          <a:ln w="9525" cap="flat" cmpd="sng" algn="ctr">
            <a:solidFill>
              <a:srgbClr val="00A1DE"/>
            </a:solidFill>
            <a:prstDash val="solid"/>
          </a:ln>
          <a:effectLst/>
        </p:spPr>
      </p:cxnSp>
      <p:grpSp>
        <p:nvGrpSpPr>
          <p:cNvPr id="4" name="Группа 3"/>
          <p:cNvGrpSpPr/>
          <p:nvPr/>
        </p:nvGrpSpPr>
        <p:grpSpPr>
          <a:xfrm>
            <a:off x="6811857" y="1481039"/>
            <a:ext cx="5788131" cy="6360328"/>
            <a:chOff x="5686097" y="1481039"/>
            <a:chExt cx="6913891" cy="6360328"/>
          </a:xfrm>
        </p:grpSpPr>
        <p:sp>
          <p:nvSpPr>
            <p:cNvPr id="18" name="TextBox 17"/>
            <p:cNvSpPr txBox="1"/>
            <p:nvPr/>
          </p:nvSpPr>
          <p:spPr>
            <a:xfrm>
              <a:off x="5714477" y="1481039"/>
              <a:ext cx="6885511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Уполномоченный Банк</a:t>
              </a:r>
              <a:r>
                <a:rPr kumimoji="0" lang="ru-RU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предоставляет кредиты Конечным заемщикам с учетом требований Программы. Уполномоченный Банк самостоятельно осуществляют проверку соответствия Проектов и Конечных заемщиков требованиям Программы.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714477" y="2186796"/>
              <a:ext cx="6807287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Уполномоченный Банк</a:t>
              </a:r>
              <a:r>
                <a:rPr kumimoji="0" lang="ru-RU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, предоставивший один либо несколько кредитов Конечным заемщикам, одновременно обращается в Банк России и Корпорацию с заявлениями на получение кредита Банка России и Поручительства Корпорации (с приложением необходимого комплекта документов).</a:t>
              </a:r>
            </a:p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Механизм получения кредитов Банка России аналогичен порядку, предусмотренному в Положении Банка России № 312-П для получения кредитов, обеспеченных поручительствами.</a:t>
              </a: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14477" y="3631217"/>
              <a:ext cx="6713894" cy="1446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Корпорация осуществляет проверку документов и не позднее 4-го рабочего дня с даты фактического поступления Заявления в Корпорацию уведомляет Уполномоченный банк об одном из следующих решений:</a:t>
              </a:r>
            </a:p>
            <a:p>
              <a:pPr marL="171450" marR="0" lvl="0" indent="-17145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о предоставлении Поручительства и направлении в Банк России подписанных со стороны Корпорации договоров поручительства;</a:t>
              </a:r>
            </a:p>
            <a:p>
              <a:pPr marL="171450" marR="0" lvl="0" indent="-17145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об отказе в предоставлении Поручительства.</a:t>
              </a:r>
            </a:p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Дополнительно Корпорация направляет в Уполномоченный банк уведомление о размере вознаграждения, необходимого к уплате Банком Корпорации за предоставленное Поручительство.</a:t>
              </a: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5686098" y="6150726"/>
              <a:ext cx="6709331" cy="9387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Банк России</a:t>
              </a:r>
              <a:r>
                <a:rPr kumimoji="0" lang="ru-RU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, в случае принятия Корпорацией положительного решения о предоставлении Поручительства, предоставляет кредит Уполномоченному банку в сроки, указанные в Заявлении на предоставление кредита (в Заявлении должна быть указана дата предоставления кредита Банка России, наступающая не раньше, чем через 5 рабочих и позднее, чем через 10 рабочих дней с даты фактического поступления Заявления в Корпорацию). </a:t>
              </a: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5686097" y="7410480"/>
              <a:ext cx="6837372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Уполномоченный банк </a:t>
              </a:r>
              <a:r>
                <a:rPr kumimoji="0" lang="ru-RU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в течение 3-х рабочих дней с даты получения уведомления о размере вознаграждения осуществляет оплату вознаграждения.</a:t>
              </a: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5712144" y="5444969"/>
              <a:ext cx="6713160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Корпорация</a:t>
              </a:r>
              <a:r>
                <a:rPr kumimoji="0" lang="ru-RU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в случае принятия положительного решения о предоставлении Поручительства направляет в Банк России подписанные со стороны Корпорации договоры поручительства.</a:t>
              </a:r>
            </a:p>
          </p:txBody>
        </p:sp>
      </p:grpSp>
      <p:sp>
        <p:nvSpPr>
          <p:cNvPr id="74" name="Скругленный прямоугольник 73"/>
          <p:cNvSpPr/>
          <p:nvPr/>
        </p:nvSpPr>
        <p:spPr>
          <a:xfrm>
            <a:off x="2579332" y="4070585"/>
            <a:ext cx="2605750" cy="904800"/>
          </a:xfrm>
          <a:prstGeom prst="roundRect">
            <a:avLst>
              <a:gd name="adj" fmla="val 6507"/>
            </a:avLst>
          </a:prstGeom>
          <a:solidFill>
            <a:srgbClr val="E7F5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895350"/>
            <a:r>
              <a:rPr lang="ru-RU" sz="1400" b="1" dirty="0" smtClean="0">
                <a:solidFill>
                  <a:schemeClr val="tx1"/>
                </a:solidFill>
              </a:rPr>
              <a:t>Уполномоченный банк</a:t>
            </a:r>
            <a:endParaRPr lang="ru-RU" sz="1100" dirty="0">
              <a:solidFill>
                <a:schemeClr val="tx1"/>
              </a:solidFill>
            </a:endParaRPr>
          </a:p>
        </p:txBody>
      </p:sp>
      <p:grpSp>
        <p:nvGrpSpPr>
          <p:cNvPr id="76" name="Группа 75"/>
          <p:cNvGrpSpPr/>
          <p:nvPr/>
        </p:nvGrpSpPr>
        <p:grpSpPr>
          <a:xfrm>
            <a:off x="2459929" y="2277181"/>
            <a:ext cx="2681804" cy="727120"/>
            <a:chOff x="2157160" y="6383887"/>
            <a:chExt cx="2157585" cy="584988"/>
          </a:xfrm>
        </p:grpSpPr>
        <p:pic>
          <p:nvPicPr>
            <p:cNvPr id="77" name="Рисунок 76"/>
            <p:cNvPicPr>
              <a:picLocks noChangeAspect="1"/>
            </p:cNvPicPr>
            <p:nvPr/>
          </p:nvPicPr>
          <p:blipFill rotWithShape="1">
            <a:blip r:embed="rId2" cstate="print"/>
            <a:srcRect l="2083" t="12026" r="15209" b="51231"/>
            <a:stretch/>
          </p:blipFill>
          <p:spPr>
            <a:xfrm>
              <a:off x="2188611" y="6414476"/>
              <a:ext cx="2097226" cy="523810"/>
            </a:xfrm>
            <a:prstGeom prst="rect">
              <a:avLst/>
            </a:prstGeom>
          </p:spPr>
        </p:pic>
        <p:sp>
          <p:nvSpPr>
            <p:cNvPr id="78" name="Скругленный прямоугольник 77"/>
            <p:cNvSpPr/>
            <p:nvPr/>
          </p:nvSpPr>
          <p:spPr>
            <a:xfrm>
              <a:off x="2157160" y="6383887"/>
              <a:ext cx="2157585" cy="584988"/>
            </a:xfrm>
            <a:prstGeom prst="roundRect">
              <a:avLst>
                <a:gd name="adj" fmla="val 6507"/>
              </a:avLst>
            </a:prstGeom>
            <a:noFill/>
            <a:ln w="19050">
              <a:solidFill>
                <a:srgbClr val="1F4E79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1703388" algn="ctr">
                <a:tabLst>
                  <a:tab pos="1524000" algn="l"/>
                </a:tabLst>
              </a:pPr>
              <a:endParaRPr lang="ru-RU" sz="1100" b="1" dirty="0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104" name="Группа 103"/>
          <p:cNvGrpSpPr/>
          <p:nvPr/>
        </p:nvGrpSpPr>
        <p:grpSpPr>
          <a:xfrm>
            <a:off x="428182" y="5229020"/>
            <a:ext cx="2605749" cy="904800"/>
            <a:chOff x="708483" y="2915947"/>
            <a:chExt cx="2096397" cy="727937"/>
          </a:xfrm>
        </p:grpSpPr>
        <p:sp>
          <p:nvSpPr>
            <p:cNvPr id="93" name="Скругленный прямоугольник 92"/>
            <p:cNvSpPr/>
            <p:nvPr/>
          </p:nvSpPr>
          <p:spPr>
            <a:xfrm>
              <a:off x="708483" y="2915947"/>
              <a:ext cx="2096397" cy="727937"/>
            </a:xfrm>
            <a:prstGeom prst="roundRect">
              <a:avLst>
                <a:gd name="adj" fmla="val 6507"/>
              </a:avLst>
            </a:prstGeom>
            <a:solidFill>
              <a:srgbClr val="1F4E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901700"/>
              <a:r>
                <a:rPr lang="ru-RU" sz="1400" b="1" dirty="0">
                  <a:solidFill>
                    <a:schemeClr val="bg1"/>
                  </a:solidFill>
                </a:rPr>
                <a:t>Конечные заемщики</a:t>
              </a:r>
            </a:p>
          </p:txBody>
        </p:sp>
        <p:sp>
          <p:nvSpPr>
            <p:cNvPr id="94" name="Freeform 25"/>
            <p:cNvSpPr>
              <a:spLocks noChangeAspect="1" noEditPoints="1"/>
            </p:cNvSpPr>
            <p:nvPr/>
          </p:nvSpPr>
          <p:spPr bwMode="auto">
            <a:xfrm>
              <a:off x="813328" y="3041733"/>
              <a:ext cx="541787" cy="476366"/>
            </a:xfrm>
            <a:custGeom>
              <a:avLst/>
              <a:gdLst/>
              <a:ahLst/>
              <a:cxnLst>
                <a:cxn ang="0">
                  <a:pos x="82" y="72"/>
                </a:cxn>
                <a:cxn ang="0">
                  <a:pos x="81" y="55"/>
                </a:cxn>
                <a:cxn ang="0">
                  <a:pos x="70" y="49"/>
                </a:cxn>
                <a:cxn ang="0">
                  <a:pos x="62" y="39"/>
                </a:cxn>
                <a:cxn ang="0">
                  <a:pos x="65" y="32"/>
                </a:cxn>
                <a:cxn ang="0">
                  <a:pos x="67" y="28"/>
                </a:cxn>
                <a:cxn ang="0">
                  <a:pos x="66" y="25"/>
                </a:cxn>
                <a:cxn ang="0">
                  <a:pos x="67" y="20"/>
                </a:cxn>
                <a:cxn ang="0">
                  <a:pos x="57" y="11"/>
                </a:cxn>
                <a:cxn ang="0">
                  <a:pos x="47" y="20"/>
                </a:cxn>
                <a:cxn ang="0">
                  <a:pos x="48" y="25"/>
                </a:cxn>
                <a:cxn ang="0">
                  <a:pos x="47" y="28"/>
                </a:cxn>
                <a:cxn ang="0">
                  <a:pos x="49" y="32"/>
                </a:cxn>
                <a:cxn ang="0">
                  <a:pos x="52" y="39"/>
                </a:cxn>
                <a:cxn ang="0">
                  <a:pos x="48" y="46"/>
                </a:cxn>
                <a:cxn ang="0">
                  <a:pos x="63" y="60"/>
                </a:cxn>
                <a:cxn ang="0">
                  <a:pos x="63" y="72"/>
                </a:cxn>
                <a:cxn ang="0">
                  <a:pos x="82" y="72"/>
                </a:cxn>
                <a:cxn ang="0">
                  <a:pos x="42" y="51"/>
                </a:cxn>
                <a:cxn ang="0">
                  <a:pos x="31" y="39"/>
                </a:cxn>
                <a:cxn ang="0">
                  <a:pos x="35" y="29"/>
                </a:cxn>
                <a:cxn ang="0">
                  <a:pos x="38" y="23"/>
                </a:cxn>
                <a:cxn ang="0">
                  <a:pos x="37" y="20"/>
                </a:cxn>
                <a:cxn ang="0">
                  <a:pos x="37" y="13"/>
                </a:cxn>
                <a:cxn ang="0">
                  <a:pos x="24" y="0"/>
                </a:cxn>
                <a:cxn ang="0">
                  <a:pos x="11" y="13"/>
                </a:cxn>
                <a:cxn ang="0">
                  <a:pos x="12" y="20"/>
                </a:cxn>
                <a:cxn ang="0">
                  <a:pos x="11" y="23"/>
                </a:cxn>
                <a:cxn ang="0">
                  <a:pos x="14" y="29"/>
                </a:cxn>
                <a:cxn ang="0">
                  <a:pos x="18" y="39"/>
                </a:cxn>
                <a:cxn ang="0">
                  <a:pos x="7" y="51"/>
                </a:cxn>
                <a:cxn ang="0">
                  <a:pos x="0" y="57"/>
                </a:cxn>
                <a:cxn ang="0">
                  <a:pos x="0" y="72"/>
                </a:cxn>
                <a:cxn ang="0">
                  <a:pos x="57" y="72"/>
                </a:cxn>
                <a:cxn ang="0">
                  <a:pos x="57" y="61"/>
                </a:cxn>
                <a:cxn ang="0">
                  <a:pos x="42" y="51"/>
                </a:cxn>
              </a:cxnLst>
              <a:rect l="0" t="0" r="r" b="b"/>
              <a:pathLst>
                <a:path w="82" h="72">
                  <a:moveTo>
                    <a:pt x="82" y="72"/>
                  </a:moveTo>
                  <a:cubicBezTo>
                    <a:pt x="82" y="72"/>
                    <a:pt x="82" y="57"/>
                    <a:pt x="81" y="55"/>
                  </a:cubicBezTo>
                  <a:cubicBezTo>
                    <a:pt x="79" y="53"/>
                    <a:pt x="76" y="51"/>
                    <a:pt x="70" y="49"/>
                  </a:cubicBezTo>
                  <a:cubicBezTo>
                    <a:pt x="64" y="46"/>
                    <a:pt x="62" y="44"/>
                    <a:pt x="62" y="39"/>
                  </a:cubicBezTo>
                  <a:cubicBezTo>
                    <a:pt x="62" y="37"/>
                    <a:pt x="64" y="37"/>
                    <a:pt x="65" y="32"/>
                  </a:cubicBezTo>
                  <a:cubicBezTo>
                    <a:pt x="65" y="30"/>
                    <a:pt x="67" y="32"/>
                    <a:pt x="67" y="28"/>
                  </a:cubicBezTo>
                  <a:cubicBezTo>
                    <a:pt x="67" y="26"/>
                    <a:pt x="66" y="25"/>
                    <a:pt x="66" y="25"/>
                  </a:cubicBezTo>
                  <a:cubicBezTo>
                    <a:pt x="66" y="25"/>
                    <a:pt x="67" y="22"/>
                    <a:pt x="67" y="20"/>
                  </a:cubicBezTo>
                  <a:cubicBezTo>
                    <a:pt x="67" y="18"/>
                    <a:pt x="65" y="11"/>
                    <a:pt x="57" y="11"/>
                  </a:cubicBezTo>
                  <a:cubicBezTo>
                    <a:pt x="49" y="11"/>
                    <a:pt x="47" y="18"/>
                    <a:pt x="47" y="20"/>
                  </a:cubicBezTo>
                  <a:cubicBezTo>
                    <a:pt x="47" y="22"/>
                    <a:pt x="48" y="25"/>
                    <a:pt x="48" y="25"/>
                  </a:cubicBezTo>
                  <a:cubicBezTo>
                    <a:pt x="48" y="25"/>
                    <a:pt x="47" y="26"/>
                    <a:pt x="47" y="28"/>
                  </a:cubicBezTo>
                  <a:cubicBezTo>
                    <a:pt x="47" y="32"/>
                    <a:pt x="49" y="30"/>
                    <a:pt x="49" y="32"/>
                  </a:cubicBezTo>
                  <a:cubicBezTo>
                    <a:pt x="50" y="37"/>
                    <a:pt x="52" y="37"/>
                    <a:pt x="52" y="39"/>
                  </a:cubicBezTo>
                  <a:cubicBezTo>
                    <a:pt x="52" y="42"/>
                    <a:pt x="51" y="44"/>
                    <a:pt x="48" y="46"/>
                  </a:cubicBezTo>
                  <a:cubicBezTo>
                    <a:pt x="62" y="53"/>
                    <a:pt x="63" y="54"/>
                    <a:pt x="63" y="60"/>
                  </a:cubicBezTo>
                  <a:cubicBezTo>
                    <a:pt x="63" y="72"/>
                    <a:pt x="63" y="72"/>
                    <a:pt x="63" y="72"/>
                  </a:cubicBezTo>
                  <a:lnTo>
                    <a:pt x="82" y="72"/>
                  </a:lnTo>
                  <a:close/>
                  <a:moveTo>
                    <a:pt x="42" y="51"/>
                  </a:moveTo>
                  <a:cubicBezTo>
                    <a:pt x="34" y="47"/>
                    <a:pt x="31" y="45"/>
                    <a:pt x="31" y="39"/>
                  </a:cubicBezTo>
                  <a:cubicBezTo>
                    <a:pt x="31" y="35"/>
                    <a:pt x="34" y="36"/>
                    <a:pt x="35" y="29"/>
                  </a:cubicBezTo>
                  <a:cubicBezTo>
                    <a:pt x="35" y="27"/>
                    <a:pt x="37" y="29"/>
                    <a:pt x="38" y="23"/>
                  </a:cubicBezTo>
                  <a:cubicBezTo>
                    <a:pt x="38" y="20"/>
                    <a:pt x="37" y="20"/>
                    <a:pt x="37" y="20"/>
                  </a:cubicBezTo>
                  <a:cubicBezTo>
                    <a:pt x="37" y="20"/>
                    <a:pt x="37" y="16"/>
                    <a:pt x="37" y="13"/>
                  </a:cubicBezTo>
                  <a:cubicBezTo>
                    <a:pt x="38" y="10"/>
                    <a:pt x="36" y="0"/>
                    <a:pt x="24" y="0"/>
                  </a:cubicBezTo>
                  <a:cubicBezTo>
                    <a:pt x="13" y="0"/>
                    <a:pt x="11" y="10"/>
                    <a:pt x="11" y="13"/>
                  </a:cubicBezTo>
                  <a:cubicBezTo>
                    <a:pt x="12" y="16"/>
                    <a:pt x="12" y="20"/>
                    <a:pt x="12" y="20"/>
                  </a:cubicBezTo>
                  <a:cubicBezTo>
                    <a:pt x="12" y="20"/>
                    <a:pt x="11" y="20"/>
                    <a:pt x="11" y="23"/>
                  </a:cubicBezTo>
                  <a:cubicBezTo>
                    <a:pt x="11" y="29"/>
                    <a:pt x="14" y="27"/>
                    <a:pt x="14" y="29"/>
                  </a:cubicBezTo>
                  <a:cubicBezTo>
                    <a:pt x="15" y="36"/>
                    <a:pt x="18" y="35"/>
                    <a:pt x="18" y="39"/>
                  </a:cubicBezTo>
                  <a:cubicBezTo>
                    <a:pt x="18" y="45"/>
                    <a:pt x="15" y="47"/>
                    <a:pt x="7" y="51"/>
                  </a:cubicBezTo>
                  <a:cubicBezTo>
                    <a:pt x="4" y="52"/>
                    <a:pt x="0" y="53"/>
                    <a:pt x="0" y="57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57" y="72"/>
                    <a:pt x="57" y="72"/>
                    <a:pt x="57" y="72"/>
                  </a:cubicBezTo>
                  <a:cubicBezTo>
                    <a:pt x="57" y="72"/>
                    <a:pt x="57" y="63"/>
                    <a:pt x="57" y="61"/>
                  </a:cubicBezTo>
                  <a:cubicBezTo>
                    <a:pt x="57" y="58"/>
                    <a:pt x="50" y="54"/>
                    <a:pt x="42" y="5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pPr defTabSz="986912" fontAlgn="base">
                <a:spcBef>
                  <a:spcPct val="0"/>
                </a:spcBef>
                <a:spcAft>
                  <a:spcPct val="0"/>
                </a:spcAft>
              </a:pPr>
              <a:endParaRPr lang="en-GB" sz="205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129" name="Группа 128"/>
          <p:cNvGrpSpPr/>
          <p:nvPr/>
        </p:nvGrpSpPr>
        <p:grpSpPr>
          <a:xfrm>
            <a:off x="3757326" y="6041672"/>
            <a:ext cx="1162374" cy="1169563"/>
            <a:chOff x="3290392" y="4915070"/>
            <a:chExt cx="935162" cy="940946"/>
          </a:xfrm>
        </p:grpSpPr>
        <p:pic>
          <p:nvPicPr>
            <p:cNvPr id="55" name="Рисунок 5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2742" y="5047672"/>
              <a:ext cx="670463" cy="675742"/>
            </a:xfrm>
            <a:prstGeom prst="rect">
              <a:avLst/>
            </a:prstGeom>
          </p:spPr>
        </p:pic>
        <p:sp>
          <p:nvSpPr>
            <p:cNvPr id="98" name="Скругленный прямоугольник 97"/>
            <p:cNvSpPr/>
            <p:nvPr/>
          </p:nvSpPr>
          <p:spPr>
            <a:xfrm>
              <a:off x="3290392" y="4915070"/>
              <a:ext cx="935162" cy="940946"/>
            </a:xfrm>
            <a:prstGeom prst="roundRect">
              <a:avLst>
                <a:gd name="adj" fmla="val 6507"/>
              </a:avLst>
            </a:prstGeom>
            <a:noFill/>
            <a:ln w="19050">
              <a:solidFill>
                <a:schemeClr val="tx1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1703388" algn="ctr">
                <a:tabLst>
                  <a:tab pos="1524000" algn="l"/>
                </a:tabLst>
              </a:pPr>
              <a:endParaRPr lang="ru-RU" sz="1100" b="1" dirty="0" smtClean="0">
                <a:solidFill>
                  <a:schemeClr val="tx1"/>
                </a:solidFill>
              </a:endParaRPr>
            </a:p>
          </p:txBody>
        </p:sp>
      </p:grpSp>
      <p:cxnSp>
        <p:nvCxnSpPr>
          <p:cNvPr id="101" name="Elbow Connector 187"/>
          <p:cNvCxnSpPr>
            <a:stCxn id="78" idx="3"/>
            <a:endCxn id="98" idx="3"/>
          </p:cNvCxnSpPr>
          <p:nvPr/>
        </p:nvCxnSpPr>
        <p:spPr>
          <a:xfrm flipH="1">
            <a:off x="4919700" y="2640741"/>
            <a:ext cx="222033" cy="3985713"/>
          </a:xfrm>
          <a:prstGeom prst="bentConnector3">
            <a:avLst>
              <a:gd name="adj1" fmla="val -102958"/>
            </a:avLst>
          </a:prstGeom>
          <a:ln w="76200">
            <a:solidFill>
              <a:schemeClr val="bg1">
                <a:lumMod val="50000"/>
                <a:alpha val="50000"/>
              </a:schemeClr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Elbow Connector 187"/>
          <p:cNvCxnSpPr>
            <a:stCxn id="74" idx="1"/>
            <a:endCxn id="93" idx="0"/>
          </p:cNvCxnSpPr>
          <p:nvPr/>
        </p:nvCxnSpPr>
        <p:spPr>
          <a:xfrm rot="10800000" flipV="1">
            <a:off x="1731058" y="4522984"/>
            <a:ext cx="848275" cy="706035"/>
          </a:xfrm>
          <a:prstGeom prst="bentConnector2">
            <a:avLst/>
          </a:prstGeom>
          <a:ln w="76200">
            <a:solidFill>
              <a:schemeClr val="bg1">
                <a:lumMod val="50000"/>
                <a:alpha val="50000"/>
              </a:schemeClr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 стрелкой 124"/>
          <p:cNvCxnSpPr/>
          <p:nvPr/>
        </p:nvCxnSpPr>
        <p:spPr>
          <a:xfrm flipV="1">
            <a:off x="4338262" y="5029201"/>
            <a:ext cx="0" cy="961267"/>
          </a:xfrm>
          <a:prstGeom prst="straightConnector1">
            <a:avLst/>
          </a:prstGeom>
          <a:ln w="76200">
            <a:solidFill>
              <a:schemeClr val="bg1">
                <a:lumMod val="50000"/>
                <a:alpha val="50000"/>
              </a:schemeClr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Прямая со стрелкой 123"/>
          <p:cNvCxnSpPr/>
          <p:nvPr/>
        </p:nvCxnSpPr>
        <p:spPr>
          <a:xfrm flipV="1">
            <a:off x="3099773" y="3036640"/>
            <a:ext cx="0" cy="947140"/>
          </a:xfrm>
          <a:prstGeom prst="straightConnector1">
            <a:avLst/>
          </a:prstGeom>
          <a:ln w="76200">
            <a:solidFill>
              <a:schemeClr val="bg1">
                <a:lumMod val="50000"/>
                <a:alpha val="50000"/>
              </a:schemeClr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Прямая со стрелкой 126"/>
          <p:cNvCxnSpPr/>
          <p:nvPr/>
        </p:nvCxnSpPr>
        <p:spPr>
          <a:xfrm>
            <a:off x="3364561" y="3036640"/>
            <a:ext cx="0" cy="947140"/>
          </a:xfrm>
          <a:prstGeom prst="straightConnector1">
            <a:avLst/>
          </a:prstGeom>
          <a:ln w="76200">
            <a:solidFill>
              <a:schemeClr val="bg1">
                <a:lumMod val="50000"/>
                <a:alpha val="50000"/>
              </a:schemeClr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flipV="1">
            <a:off x="4338262" y="3036640"/>
            <a:ext cx="0" cy="947140"/>
          </a:xfrm>
          <a:prstGeom prst="straightConnector1">
            <a:avLst/>
          </a:prstGeom>
          <a:ln w="76200">
            <a:solidFill>
              <a:schemeClr val="bg1">
                <a:lumMod val="50000"/>
                <a:alpha val="50000"/>
              </a:schemeClr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Oval 292"/>
          <p:cNvSpPr/>
          <p:nvPr/>
        </p:nvSpPr>
        <p:spPr>
          <a:xfrm>
            <a:off x="4429236" y="5681420"/>
            <a:ext cx="277842" cy="277842"/>
          </a:xfrm>
          <a:prstGeom prst="ellipse">
            <a:avLst/>
          </a:prstGeom>
          <a:solidFill>
            <a:srgbClr val="00A1DE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kern="0" dirty="0">
                <a:solidFill>
                  <a:srgbClr val="FFFFFF"/>
                </a:solidFill>
                <a:latin typeface="Arial"/>
                <a:cs typeface="+mn-cs"/>
              </a:rPr>
              <a:t>5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Oval 292"/>
          <p:cNvSpPr/>
          <p:nvPr/>
        </p:nvSpPr>
        <p:spPr>
          <a:xfrm>
            <a:off x="5205706" y="2186796"/>
            <a:ext cx="369808" cy="369808"/>
          </a:xfrm>
          <a:prstGeom prst="ellipse">
            <a:avLst/>
          </a:prstGeom>
          <a:solidFill>
            <a:srgbClr val="00A1DE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Oval 292"/>
          <p:cNvSpPr/>
          <p:nvPr/>
        </p:nvSpPr>
        <p:spPr>
          <a:xfrm>
            <a:off x="2717584" y="3672553"/>
            <a:ext cx="277842" cy="277842"/>
          </a:xfrm>
          <a:prstGeom prst="ellipse">
            <a:avLst/>
          </a:prstGeom>
          <a:solidFill>
            <a:srgbClr val="00A1DE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139" name="Oval 292"/>
          <p:cNvSpPr/>
          <p:nvPr/>
        </p:nvSpPr>
        <p:spPr>
          <a:xfrm>
            <a:off x="3447768" y="3054534"/>
            <a:ext cx="277842" cy="277842"/>
          </a:xfrm>
          <a:prstGeom prst="ellipse">
            <a:avLst/>
          </a:prstGeom>
          <a:solidFill>
            <a:srgbClr val="00A1DE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Oval 292"/>
          <p:cNvSpPr/>
          <p:nvPr/>
        </p:nvSpPr>
        <p:spPr>
          <a:xfrm>
            <a:off x="2249142" y="4152553"/>
            <a:ext cx="277842" cy="277842"/>
          </a:xfrm>
          <a:prstGeom prst="ellipse">
            <a:avLst/>
          </a:prstGeom>
          <a:solidFill>
            <a:srgbClr val="00A1DE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Oval 292"/>
          <p:cNvSpPr/>
          <p:nvPr/>
        </p:nvSpPr>
        <p:spPr>
          <a:xfrm>
            <a:off x="4429236" y="3672553"/>
            <a:ext cx="277842" cy="277842"/>
          </a:xfrm>
          <a:prstGeom prst="ellipse">
            <a:avLst/>
          </a:prstGeom>
          <a:solidFill>
            <a:srgbClr val="00A1DE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Oval 292"/>
          <p:cNvSpPr/>
          <p:nvPr/>
        </p:nvSpPr>
        <p:spPr>
          <a:xfrm>
            <a:off x="6461959" y="1572280"/>
            <a:ext cx="337726" cy="337726"/>
          </a:xfrm>
          <a:prstGeom prst="ellipse">
            <a:avLst/>
          </a:prstGeom>
          <a:solidFill>
            <a:srgbClr val="00A1DE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2" name="Oval 292"/>
          <p:cNvSpPr/>
          <p:nvPr/>
        </p:nvSpPr>
        <p:spPr>
          <a:xfrm>
            <a:off x="6461959" y="2252657"/>
            <a:ext cx="337726" cy="337726"/>
          </a:xfrm>
          <a:prstGeom prst="ellipse">
            <a:avLst/>
          </a:prstGeom>
          <a:solidFill>
            <a:srgbClr val="00A1DE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3" name="Oval 292"/>
          <p:cNvSpPr/>
          <p:nvPr/>
        </p:nvSpPr>
        <p:spPr>
          <a:xfrm>
            <a:off x="6461959" y="3703550"/>
            <a:ext cx="337726" cy="337726"/>
          </a:xfrm>
          <a:prstGeom prst="ellipse">
            <a:avLst/>
          </a:prstGeom>
          <a:solidFill>
            <a:srgbClr val="00A1DE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4" name="Oval 292"/>
          <p:cNvSpPr/>
          <p:nvPr/>
        </p:nvSpPr>
        <p:spPr>
          <a:xfrm>
            <a:off x="6461959" y="5517302"/>
            <a:ext cx="337726" cy="337726"/>
          </a:xfrm>
          <a:prstGeom prst="ellipse">
            <a:avLst/>
          </a:prstGeom>
          <a:solidFill>
            <a:srgbClr val="00A1DE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5" name="Oval 292"/>
          <p:cNvSpPr/>
          <p:nvPr/>
        </p:nvSpPr>
        <p:spPr>
          <a:xfrm>
            <a:off x="6461959" y="6245766"/>
            <a:ext cx="337726" cy="337726"/>
          </a:xfrm>
          <a:prstGeom prst="ellipse">
            <a:avLst/>
          </a:prstGeom>
          <a:solidFill>
            <a:srgbClr val="00A1DE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6" name="Oval 292"/>
          <p:cNvSpPr/>
          <p:nvPr/>
        </p:nvSpPr>
        <p:spPr>
          <a:xfrm>
            <a:off x="6461959" y="7424007"/>
            <a:ext cx="337726" cy="337726"/>
          </a:xfrm>
          <a:prstGeom prst="ellipse">
            <a:avLst/>
          </a:prstGeom>
          <a:solidFill>
            <a:srgbClr val="00A1DE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5" name="Группа 44"/>
          <p:cNvGrpSpPr/>
          <p:nvPr/>
        </p:nvGrpSpPr>
        <p:grpSpPr>
          <a:xfrm>
            <a:off x="2411576" y="3900629"/>
            <a:ext cx="1244710" cy="1244710"/>
            <a:chOff x="-1167900" y="2055274"/>
            <a:chExt cx="2233307" cy="2233307"/>
          </a:xfrm>
        </p:grpSpPr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7900" y="2055274"/>
              <a:ext cx="2233307" cy="2233307"/>
            </a:xfrm>
            <a:prstGeom prst="rect">
              <a:avLst/>
            </a:prstGeom>
          </p:spPr>
        </p:pic>
        <p:sp>
          <p:nvSpPr>
            <p:cNvPr id="47" name="Овал 46"/>
            <p:cNvSpPr/>
            <p:nvPr/>
          </p:nvSpPr>
          <p:spPr>
            <a:xfrm>
              <a:off x="-388997" y="2868348"/>
              <a:ext cx="650389" cy="6503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800" dirty="0" smtClean="0"/>
                <a:t>₽</a:t>
              </a:r>
              <a:endParaRPr lang="ru-RU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7158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35659" y="152402"/>
            <a:ext cx="8519044" cy="698685"/>
          </a:xfrm>
        </p:spPr>
        <p:txBody>
          <a:bodyPr/>
          <a:lstStyle/>
          <a:p>
            <a:r>
              <a:rPr lang="ru-RU" dirty="0" smtClean="0"/>
              <a:t>О Корпорации</a:t>
            </a:r>
            <a:endParaRPr lang="ru-RU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363538" y="4005313"/>
            <a:ext cx="11891163" cy="3044979"/>
            <a:chOff x="698997" y="2325435"/>
            <a:chExt cx="11891163" cy="3044979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705965" y="2325435"/>
              <a:ext cx="1695269" cy="3044979"/>
            </a:xfrm>
            <a:prstGeom prst="roundRect">
              <a:avLst>
                <a:gd name="adj" fmla="val 4144"/>
              </a:avLst>
            </a:prstGeom>
            <a:solidFill>
              <a:srgbClr val="1F4E79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1439863" defTabSz="914373" fontAlgn="auto">
                <a:spcBef>
                  <a:spcPts val="0"/>
                </a:spcBef>
                <a:spcAft>
                  <a:spcPts val="0"/>
                </a:spcAft>
              </a:pPr>
              <a:endParaRPr lang="ru-RU" sz="2800" b="1" kern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2908299" y="2325436"/>
              <a:ext cx="9681861" cy="3044978"/>
            </a:xfrm>
            <a:prstGeom prst="rect">
              <a:avLst/>
            </a:prstGeom>
          </p:spPr>
          <p:txBody>
            <a:bodyPr wrap="square" lIns="72000" tIns="0" rIns="36000" bIns="0" anchor="ctr">
              <a:noAutofit/>
            </a:bodyPr>
            <a:lstStyle/>
            <a:p>
              <a:pPr defTabSz="957263">
                <a:lnSpc>
                  <a:spcPct val="106000"/>
                </a:lnSpc>
                <a:spcBef>
                  <a:spcPts val="2400"/>
                </a:spcBef>
              </a:pPr>
              <a:r>
                <a:rPr lang="ru-RU" sz="1600" dirty="0">
                  <a:latin typeface="+mj-lt"/>
                  <a:cs typeface="+mn-cs"/>
                </a:rPr>
                <a:t>Осуществляет деятельность в соответствии с Федеральным законом от 24.07.07 № 209-ФЗ «О развитии малого и среднего предпринимательства в Российской Федерации</a:t>
              </a:r>
              <a:r>
                <a:rPr lang="ru-RU" sz="1600" dirty="0" smtClean="0">
                  <a:latin typeface="+mj-lt"/>
                  <a:cs typeface="+mn-cs"/>
                </a:rPr>
                <a:t>»</a:t>
              </a:r>
            </a:p>
            <a:p>
              <a:pPr defTabSz="957263">
                <a:lnSpc>
                  <a:spcPct val="106000"/>
                </a:lnSpc>
                <a:spcBef>
                  <a:spcPts val="2400"/>
                </a:spcBef>
              </a:pPr>
              <a:r>
                <a:rPr lang="ru-RU" sz="1600" dirty="0">
                  <a:latin typeface="+mj-lt"/>
                  <a:cs typeface="+mn-cs"/>
                </a:rPr>
                <a:t>100% акций принадлежит Российской Федерации в лице Федерального агентства по управлению государственным имуществом</a:t>
              </a:r>
            </a:p>
            <a:p>
              <a:pPr defTabSz="957263">
                <a:lnSpc>
                  <a:spcPct val="106000"/>
                </a:lnSpc>
                <a:spcBef>
                  <a:spcPts val="2400"/>
                </a:spcBef>
              </a:pPr>
              <a:r>
                <a:rPr lang="ru-RU" sz="1600" dirty="0">
                  <a:latin typeface="+mj-lt"/>
                  <a:cs typeface="+mn-cs"/>
                </a:rPr>
                <a:t>Уставный капитал - 50 млрд. рублей</a:t>
              </a:r>
            </a:p>
            <a:p>
              <a:pPr defTabSz="957263">
                <a:lnSpc>
                  <a:spcPct val="106000"/>
                </a:lnSpc>
                <a:spcBef>
                  <a:spcPts val="2400"/>
                </a:spcBef>
              </a:pPr>
              <a:r>
                <a:rPr lang="ru-RU" sz="1600" dirty="0">
                  <a:latin typeface="+mj-lt"/>
                  <a:cs typeface="+mn-cs"/>
                </a:rPr>
                <a:t>Корпорация обеспечивает исполнение обязательств, принятых на себя АО «НДКО «АКГ</a:t>
              </a:r>
              <a:r>
                <a:rPr lang="ru-RU" sz="1600" dirty="0" smtClean="0">
                  <a:latin typeface="+mj-lt"/>
                  <a:cs typeface="+mn-cs"/>
                </a:rPr>
                <a:t>»</a:t>
              </a:r>
              <a:endParaRPr lang="ru-RU" sz="1600" dirty="0">
                <a:latin typeface="+mj-lt"/>
                <a:cs typeface="+mn-cs"/>
              </a:endParaRPr>
            </a:p>
          </p:txBody>
        </p:sp>
        <p:sp>
          <p:nvSpPr>
            <p:cNvPr id="21" name="L-Shape 10"/>
            <p:cNvSpPr/>
            <p:nvPr/>
          </p:nvSpPr>
          <p:spPr>
            <a:xfrm rot="13701821">
              <a:off x="2463709" y="2654329"/>
              <a:ext cx="269603" cy="269603"/>
            </a:xfrm>
            <a:prstGeom prst="corner">
              <a:avLst>
                <a:gd name="adj1" fmla="val 23334"/>
                <a:gd name="adj2" fmla="val 24129"/>
              </a:avLst>
            </a:prstGeom>
            <a:solidFill>
              <a:srgbClr val="1F4E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698997" y="4209549"/>
              <a:ext cx="1709204" cy="61308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373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800" b="1" kern="0" dirty="0" smtClean="0">
                  <a:solidFill>
                    <a:schemeClr val="bg1"/>
                  </a:solidFill>
                  <a:latin typeface="+mj-lt"/>
                  <a:cs typeface="+mn-cs"/>
                </a:rPr>
                <a:t>Ключевые факты</a:t>
              </a:r>
              <a:endParaRPr lang="ru-RU" sz="1800" b="1" kern="0" dirty="0">
                <a:solidFill>
                  <a:schemeClr val="bg1"/>
                </a:solidFill>
                <a:latin typeface="+mj-lt"/>
                <a:cs typeface="+mn-cs"/>
              </a:endParaRPr>
            </a:p>
          </p:txBody>
        </p:sp>
        <p:sp>
          <p:nvSpPr>
            <p:cNvPr id="22" name="L-Shape 10"/>
            <p:cNvSpPr/>
            <p:nvPr/>
          </p:nvSpPr>
          <p:spPr>
            <a:xfrm rot="13701821">
              <a:off x="2463710" y="3531348"/>
              <a:ext cx="269603" cy="269603"/>
            </a:xfrm>
            <a:prstGeom prst="corner">
              <a:avLst>
                <a:gd name="adj1" fmla="val 23334"/>
                <a:gd name="adj2" fmla="val 24129"/>
              </a:avLst>
            </a:prstGeom>
            <a:solidFill>
              <a:srgbClr val="1F4E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3" name="L-Shape 10"/>
            <p:cNvSpPr/>
            <p:nvPr/>
          </p:nvSpPr>
          <p:spPr>
            <a:xfrm rot="13701821">
              <a:off x="2463710" y="4276566"/>
              <a:ext cx="269603" cy="269603"/>
            </a:xfrm>
            <a:prstGeom prst="corner">
              <a:avLst>
                <a:gd name="adj1" fmla="val 23334"/>
                <a:gd name="adj2" fmla="val 24129"/>
              </a:avLst>
            </a:prstGeom>
            <a:solidFill>
              <a:srgbClr val="1F4E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8" name="L-Shape 10"/>
            <p:cNvSpPr/>
            <p:nvPr/>
          </p:nvSpPr>
          <p:spPr>
            <a:xfrm rot="13701821">
              <a:off x="2463710" y="4880529"/>
              <a:ext cx="269603" cy="269603"/>
            </a:xfrm>
            <a:prstGeom prst="corner">
              <a:avLst>
                <a:gd name="adj1" fmla="val 23334"/>
                <a:gd name="adj2" fmla="val 24129"/>
              </a:avLst>
            </a:prstGeom>
            <a:solidFill>
              <a:srgbClr val="1F4E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363538" y="2113956"/>
            <a:ext cx="11891164" cy="1456603"/>
            <a:chOff x="698997" y="5644556"/>
            <a:chExt cx="11891164" cy="1456603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2908299" y="5811037"/>
              <a:ext cx="9681862" cy="1123641"/>
            </a:xfrm>
            <a:prstGeom prst="rect">
              <a:avLst/>
            </a:prstGeom>
          </p:spPr>
          <p:txBody>
            <a:bodyPr wrap="square" lIns="72000" tIns="0" rIns="36000" bIns="0" anchor="ctr">
              <a:noAutofit/>
            </a:bodyPr>
            <a:lstStyle/>
            <a:p>
              <a:pPr defTabSz="957263">
                <a:lnSpc>
                  <a:spcPct val="106000"/>
                </a:lnSpc>
                <a:spcBef>
                  <a:spcPts val="1800"/>
                </a:spcBef>
              </a:pPr>
              <a:r>
                <a:rPr lang="ru-RU" sz="1600" dirty="0" smtClean="0">
                  <a:latin typeface="+mj-lt"/>
                  <a:cs typeface="+mn-cs"/>
                </a:rPr>
                <a:t>Корпорация </a:t>
              </a:r>
              <a:r>
                <a:rPr lang="ru-RU" sz="1600" dirty="0">
                  <a:latin typeface="+mj-lt"/>
                  <a:cs typeface="+mn-cs"/>
                </a:rPr>
                <a:t>– институт развития в сфере малого и среднего </a:t>
              </a:r>
              <a:r>
                <a:rPr lang="ru-RU" sz="1600" dirty="0" smtClean="0">
                  <a:latin typeface="+mj-lt"/>
                  <a:cs typeface="+mn-cs"/>
                </a:rPr>
                <a:t>предпринимательства</a:t>
              </a:r>
              <a:endParaRPr lang="ru-RU" sz="1600" dirty="0">
                <a:latin typeface="+mj-lt"/>
                <a:cs typeface="+mn-cs"/>
              </a:endParaRPr>
            </a:p>
          </p:txBody>
        </p:sp>
        <p:sp>
          <p:nvSpPr>
            <p:cNvPr id="29" name="Скругленный прямоугольник 28"/>
            <p:cNvSpPr/>
            <p:nvPr/>
          </p:nvSpPr>
          <p:spPr>
            <a:xfrm>
              <a:off x="705965" y="5644556"/>
              <a:ext cx="1695269" cy="1456603"/>
            </a:xfrm>
            <a:prstGeom prst="roundRect">
              <a:avLst>
                <a:gd name="adj" fmla="val 4144"/>
              </a:avLst>
            </a:prstGeom>
            <a:solidFill>
              <a:srgbClr val="0070C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1439863" defTabSz="914373" fontAlgn="auto">
                <a:spcBef>
                  <a:spcPts val="0"/>
                </a:spcBef>
                <a:spcAft>
                  <a:spcPts val="0"/>
                </a:spcAft>
              </a:pPr>
              <a:endParaRPr lang="ru-RU" sz="2800" b="1" kern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698997" y="6640027"/>
              <a:ext cx="1709204" cy="35118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373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800" b="1" kern="0" dirty="0" smtClean="0">
                  <a:solidFill>
                    <a:schemeClr val="bg1"/>
                  </a:solidFill>
                  <a:latin typeface="+mj-lt"/>
                  <a:cs typeface="+mn-cs"/>
                </a:rPr>
                <a:t>Миссия</a:t>
              </a:r>
              <a:endParaRPr lang="ru-RU" sz="1800" b="1" kern="0" dirty="0">
                <a:solidFill>
                  <a:schemeClr val="bg1"/>
                </a:solidFill>
                <a:latin typeface="+mj-lt"/>
                <a:cs typeface="+mn-cs"/>
              </a:endParaRPr>
            </a:p>
          </p:txBody>
        </p:sp>
        <p:pic>
          <p:nvPicPr>
            <p:cNvPr id="27" name="Picture 10" descr="C:\Users\jsauvageau\Desktop\4.png"/>
            <p:cNvPicPr>
              <a:picLocks noChangeAspect="1" noChangeArrowheads="1"/>
            </p:cNvPicPr>
            <p:nvPr/>
          </p:nvPicPr>
          <p:blipFill>
            <a:blip r:embed="rId2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2222" y="5785212"/>
              <a:ext cx="762754" cy="7627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L-Shape 10"/>
            <p:cNvSpPr/>
            <p:nvPr/>
          </p:nvSpPr>
          <p:spPr>
            <a:xfrm rot="13701821">
              <a:off x="2463710" y="6212656"/>
              <a:ext cx="269603" cy="269603"/>
            </a:xfrm>
            <a:prstGeom prst="corner">
              <a:avLst>
                <a:gd name="adj1" fmla="val 23334"/>
                <a:gd name="adj2" fmla="val 24129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</p:grpSp>
      <p:grpSp>
        <p:nvGrpSpPr>
          <p:cNvPr id="42" name="Group 632"/>
          <p:cNvGrpSpPr/>
          <p:nvPr/>
        </p:nvGrpSpPr>
        <p:grpSpPr>
          <a:xfrm>
            <a:off x="751292" y="4440431"/>
            <a:ext cx="933696" cy="1231619"/>
            <a:chOff x="10260013" y="4238625"/>
            <a:chExt cx="482600" cy="636588"/>
          </a:xfrm>
          <a:solidFill>
            <a:schemeClr val="bg1"/>
          </a:solidFill>
        </p:grpSpPr>
        <p:sp>
          <p:nvSpPr>
            <p:cNvPr id="43" name="Freeform 859"/>
            <p:cNvSpPr>
              <a:spLocks noEditPoints="1"/>
            </p:cNvSpPr>
            <p:nvPr/>
          </p:nvSpPr>
          <p:spPr bwMode="auto">
            <a:xfrm>
              <a:off x="10260013" y="4238625"/>
              <a:ext cx="482600" cy="636588"/>
            </a:xfrm>
            <a:custGeom>
              <a:avLst/>
              <a:gdLst>
                <a:gd name="T0" fmla="*/ 149 w 165"/>
                <a:gd name="T1" fmla="*/ 218 h 218"/>
                <a:gd name="T2" fmla="*/ 17 w 165"/>
                <a:gd name="T3" fmla="*/ 218 h 218"/>
                <a:gd name="T4" fmla="*/ 0 w 165"/>
                <a:gd name="T5" fmla="*/ 202 h 218"/>
                <a:gd name="T6" fmla="*/ 0 w 165"/>
                <a:gd name="T7" fmla="*/ 16 h 218"/>
                <a:gd name="T8" fmla="*/ 17 w 165"/>
                <a:gd name="T9" fmla="*/ 0 h 218"/>
                <a:gd name="T10" fmla="*/ 149 w 165"/>
                <a:gd name="T11" fmla="*/ 0 h 218"/>
                <a:gd name="T12" fmla="*/ 165 w 165"/>
                <a:gd name="T13" fmla="*/ 16 h 218"/>
                <a:gd name="T14" fmla="*/ 165 w 165"/>
                <a:gd name="T15" fmla="*/ 202 h 218"/>
                <a:gd name="T16" fmla="*/ 149 w 165"/>
                <a:gd name="T17" fmla="*/ 218 h 218"/>
                <a:gd name="T18" fmla="*/ 17 w 165"/>
                <a:gd name="T19" fmla="*/ 12 h 218"/>
                <a:gd name="T20" fmla="*/ 12 w 165"/>
                <a:gd name="T21" fmla="*/ 16 h 218"/>
                <a:gd name="T22" fmla="*/ 12 w 165"/>
                <a:gd name="T23" fmla="*/ 202 h 218"/>
                <a:gd name="T24" fmla="*/ 17 w 165"/>
                <a:gd name="T25" fmla="*/ 206 h 218"/>
                <a:gd name="T26" fmla="*/ 149 w 165"/>
                <a:gd name="T27" fmla="*/ 206 h 218"/>
                <a:gd name="T28" fmla="*/ 153 w 165"/>
                <a:gd name="T29" fmla="*/ 202 h 218"/>
                <a:gd name="T30" fmla="*/ 153 w 165"/>
                <a:gd name="T31" fmla="*/ 16 h 218"/>
                <a:gd name="T32" fmla="*/ 149 w 165"/>
                <a:gd name="T33" fmla="*/ 12 h 218"/>
                <a:gd name="T34" fmla="*/ 17 w 165"/>
                <a:gd name="T35" fmla="*/ 12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5" h="218">
                  <a:moveTo>
                    <a:pt x="149" y="218"/>
                  </a:moveTo>
                  <a:cubicBezTo>
                    <a:pt x="17" y="218"/>
                    <a:pt x="17" y="218"/>
                    <a:pt x="17" y="218"/>
                  </a:cubicBezTo>
                  <a:cubicBezTo>
                    <a:pt x="8" y="218"/>
                    <a:pt x="0" y="211"/>
                    <a:pt x="0" y="20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58" y="0"/>
                    <a:pt x="165" y="7"/>
                    <a:pt x="165" y="16"/>
                  </a:cubicBezTo>
                  <a:cubicBezTo>
                    <a:pt x="165" y="202"/>
                    <a:pt x="165" y="202"/>
                    <a:pt x="165" y="202"/>
                  </a:cubicBezTo>
                  <a:cubicBezTo>
                    <a:pt x="165" y="211"/>
                    <a:pt x="158" y="218"/>
                    <a:pt x="149" y="218"/>
                  </a:cubicBezTo>
                  <a:close/>
                  <a:moveTo>
                    <a:pt x="17" y="12"/>
                  </a:moveTo>
                  <a:cubicBezTo>
                    <a:pt x="14" y="12"/>
                    <a:pt x="12" y="14"/>
                    <a:pt x="12" y="16"/>
                  </a:cubicBezTo>
                  <a:cubicBezTo>
                    <a:pt x="12" y="202"/>
                    <a:pt x="12" y="202"/>
                    <a:pt x="12" y="202"/>
                  </a:cubicBezTo>
                  <a:cubicBezTo>
                    <a:pt x="12" y="204"/>
                    <a:pt x="14" y="206"/>
                    <a:pt x="17" y="206"/>
                  </a:cubicBezTo>
                  <a:cubicBezTo>
                    <a:pt x="149" y="206"/>
                    <a:pt x="149" y="206"/>
                    <a:pt x="149" y="206"/>
                  </a:cubicBezTo>
                  <a:cubicBezTo>
                    <a:pt x="151" y="206"/>
                    <a:pt x="153" y="204"/>
                    <a:pt x="153" y="202"/>
                  </a:cubicBezTo>
                  <a:cubicBezTo>
                    <a:pt x="153" y="16"/>
                    <a:pt x="153" y="16"/>
                    <a:pt x="153" y="16"/>
                  </a:cubicBezTo>
                  <a:cubicBezTo>
                    <a:pt x="153" y="14"/>
                    <a:pt x="151" y="12"/>
                    <a:pt x="149" y="12"/>
                  </a:cubicBezTo>
                  <a:lnTo>
                    <a:pt x="17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4" name="Freeform 860"/>
            <p:cNvSpPr>
              <a:spLocks/>
            </p:cNvSpPr>
            <p:nvPr/>
          </p:nvSpPr>
          <p:spPr bwMode="auto">
            <a:xfrm>
              <a:off x="10344150" y="4519613"/>
              <a:ext cx="312738" cy="34925"/>
            </a:xfrm>
            <a:custGeom>
              <a:avLst/>
              <a:gdLst>
                <a:gd name="T0" fmla="*/ 101 w 107"/>
                <a:gd name="T1" fmla="*/ 12 h 12"/>
                <a:gd name="T2" fmla="*/ 6 w 107"/>
                <a:gd name="T3" fmla="*/ 12 h 12"/>
                <a:gd name="T4" fmla="*/ 0 w 107"/>
                <a:gd name="T5" fmla="*/ 6 h 12"/>
                <a:gd name="T6" fmla="*/ 6 w 107"/>
                <a:gd name="T7" fmla="*/ 0 h 12"/>
                <a:gd name="T8" fmla="*/ 101 w 107"/>
                <a:gd name="T9" fmla="*/ 0 h 12"/>
                <a:gd name="T10" fmla="*/ 107 w 107"/>
                <a:gd name="T11" fmla="*/ 6 h 12"/>
                <a:gd name="T12" fmla="*/ 101 w 107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2">
                  <a:moveTo>
                    <a:pt x="101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5" y="0"/>
                    <a:pt x="107" y="2"/>
                    <a:pt x="107" y="6"/>
                  </a:cubicBezTo>
                  <a:cubicBezTo>
                    <a:pt x="107" y="9"/>
                    <a:pt x="105" y="12"/>
                    <a:pt x="10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5" name="Freeform 861"/>
            <p:cNvSpPr>
              <a:spLocks/>
            </p:cNvSpPr>
            <p:nvPr/>
          </p:nvSpPr>
          <p:spPr bwMode="auto">
            <a:xfrm>
              <a:off x="10344150" y="4451350"/>
              <a:ext cx="312738" cy="36513"/>
            </a:xfrm>
            <a:custGeom>
              <a:avLst/>
              <a:gdLst>
                <a:gd name="T0" fmla="*/ 101 w 107"/>
                <a:gd name="T1" fmla="*/ 12 h 12"/>
                <a:gd name="T2" fmla="*/ 6 w 107"/>
                <a:gd name="T3" fmla="*/ 12 h 12"/>
                <a:gd name="T4" fmla="*/ 0 w 107"/>
                <a:gd name="T5" fmla="*/ 6 h 12"/>
                <a:gd name="T6" fmla="*/ 6 w 107"/>
                <a:gd name="T7" fmla="*/ 0 h 12"/>
                <a:gd name="T8" fmla="*/ 101 w 107"/>
                <a:gd name="T9" fmla="*/ 0 h 12"/>
                <a:gd name="T10" fmla="*/ 107 w 107"/>
                <a:gd name="T11" fmla="*/ 6 h 12"/>
                <a:gd name="T12" fmla="*/ 101 w 107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2">
                  <a:moveTo>
                    <a:pt x="101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5" y="0"/>
                    <a:pt x="107" y="2"/>
                    <a:pt x="107" y="6"/>
                  </a:cubicBezTo>
                  <a:cubicBezTo>
                    <a:pt x="107" y="9"/>
                    <a:pt x="105" y="12"/>
                    <a:pt x="10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6" name="Freeform 862"/>
            <p:cNvSpPr>
              <a:spLocks/>
            </p:cNvSpPr>
            <p:nvPr/>
          </p:nvSpPr>
          <p:spPr bwMode="auto">
            <a:xfrm>
              <a:off x="10344150" y="4384675"/>
              <a:ext cx="312738" cy="34925"/>
            </a:xfrm>
            <a:custGeom>
              <a:avLst/>
              <a:gdLst>
                <a:gd name="T0" fmla="*/ 101 w 107"/>
                <a:gd name="T1" fmla="*/ 12 h 12"/>
                <a:gd name="T2" fmla="*/ 6 w 107"/>
                <a:gd name="T3" fmla="*/ 12 h 12"/>
                <a:gd name="T4" fmla="*/ 0 w 107"/>
                <a:gd name="T5" fmla="*/ 6 h 12"/>
                <a:gd name="T6" fmla="*/ 6 w 107"/>
                <a:gd name="T7" fmla="*/ 0 h 12"/>
                <a:gd name="T8" fmla="*/ 101 w 107"/>
                <a:gd name="T9" fmla="*/ 0 h 12"/>
                <a:gd name="T10" fmla="*/ 107 w 107"/>
                <a:gd name="T11" fmla="*/ 6 h 12"/>
                <a:gd name="T12" fmla="*/ 101 w 107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2">
                  <a:moveTo>
                    <a:pt x="101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5" y="0"/>
                    <a:pt x="107" y="3"/>
                    <a:pt x="107" y="6"/>
                  </a:cubicBezTo>
                  <a:cubicBezTo>
                    <a:pt x="107" y="9"/>
                    <a:pt x="105" y="12"/>
                    <a:pt x="10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7" name="Freeform 863"/>
            <p:cNvSpPr>
              <a:spLocks/>
            </p:cNvSpPr>
            <p:nvPr/>
          </p:nvSpPr>
          <p:spPr bwMode="auto">
            <a:xfrm>
              <a:off x="10344150" y="4583113"/>
              <a:ext cx="312738" cy="34925"/>
            </a:xfrm>
            <a:custGeom>
              <a:avLst/>
              <a:gdLst>
                <a:gd name="T0" fmla="*/ 101 w 107"/>
                <a:gd name="T1" fmla="*/ 12 h 12"/>
                <a:gd name="T2" fmla="*/ 6 w 107"/>
                <a:gd name="T3" fmla="*/ 12 h 12"/>
                <a:gd name="T4" fmla="*/ 0 w 107"/>
                <a:gd name="T5" fmla="*/ 6 h 12"/>
                <a:gd name="T6" fmla="*/ 6 w 107"/>
                <a:gd name="T7" fmla="*/ 0 h 12"/>
                <a:gd name="T8" fmla="*/ 101 w 107"/>
                <a:gd name="T9" fmla="*/ 0 h 12"/>
                <a:gd name="T10" fmla="*/ 107 w 107"/>
                <a:gd name="T11" fmla="*/ 6 h 12"/>
                <a:gd name="T12" fmla="*/ 101 w 107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2">
                  <a:moveTo>
                    <a:pt x="101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5" y="0"/>
                    <a:pt x="107" y="3"/>
                    <a:pt x="107" y="6"/>
                  </a:cubicBezTo>
                  <a:cubicBezTo>
                    <a:pt x="107" y="9"/>
                    <a:pt x="105" y="12"/>
                    <a:pt x="10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8" name="Freeform 864"/>
            <p:cNvSpPr>
              <a:spLocks/>
            </p:cNvSpPr>
            <p:nvPr/>
          </p:nvSpPr>
          <p:spPr bwMode="auto">
            <a:xfrm>
              <a:off x="10344150" y="4651375"/>
              <a:ext cx="176213" cy="34925"/>
            </a:xfrm>
            <a:custGeom>
              <a:avLst/>
              <a:gdLst>
                <a:gd name="T0" fmla="*/ 54 w 60"/>
                <a:gd name="T1" fmla="*/ 12 h 12"/>
                <a:gd name="T2" fmla="*/ 6 w 60"/>
                <a:gd name="T3" fmla="*/ 12 h 12"/>
                <a:gd name="T4" fmla="*/ 0 w 60"/>
                <a:gd name="T5" fmla="*/ 6 h 12"/>
                <a:gd name="T6" fmla="*/ 6 w 60"/>
                <a:gd name="T7" fmla="*/ 0 h 12"/>
                <a:gd name="T8" fmla="*/ 54 w 60"/>
                <a:gd name="T9" fmla="*/ 0 h 12"/>
                <a:gd name="T10" fmla="*/ 60 w 60"/>
                <a:gd name="T11" fmla="*/ 6 h 12"/>
                <a:gd name="T12" fmla="*/ 54 w 60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12">
                  <a:moveTo>
                    <a:pt x="54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7" y="0"/>
                    <a:pt x="60" y="3"/>
                    <a:pt x="60" y="6"/>
                  </a:cubicBezTo>
                  <a:cubicBezTo>
                    <a:pt x="60" y="10"/>
                    <a:pt x="57" y="12"/>
                    <a:pt x="5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sp>
        <p:nvSpPr>
          <p:cNvPr id="49" name="Текст 2"/>
          <p:cNvSpPr>
            <a:spLocks noGrp="1"/>
          </p:cNvSpPr>
          <p:nvPr>
            <p:ph type="body" sz="quarter" idx="10"/>
          </p:nvPr>
        </p:nvSpPr>
        <p:spPr>
          <a:xfrm>
            <a:off x="370506" y="1163697"/>
            <a:ext cx="11884197" cy="725733"/>
          </a:xfrm>
        </p:spPr>
        <p:txBody>
          <a:bodyPr anchor="b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/>
              <a:t>АО «Федеральная корпорация по развитию малого и среднего предпринимательства</a:t>
            </a:r>
            <a:r>
              <a:rPr lang="ru-RU" b="1" dirty="0" smtClean="0"/>
              <a:t>»</a:t>
            </a:r>
            <a:endParaRPr lang="ru-RU" b="1" dirty="0"/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363538" y="1938338"/>
            <a:ext cx="118911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457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67874" y="2764472"/>
            <a:ext cx="11064240" cy="3111818"/>
          </a:xfrm>
          <a:prstGeom prst="rect">
            <a:avLst/>
          </a:prstGeom>
          <a:solidFill>
            <a:srgbClr val="E7F5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Акционерное общество «Федеральная корпорация </a:t>
            </a:r>
            <a:br>
              <a:rPr lang="ru-RU" sz="28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по развитию малого и среднего предпринимательства»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Москва, Славянская площадь, д. 4, стр. 1, тел. +7 495 698 98 00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www.corpmsp.ru</a:t>
            </a:r>
            <a:r>
              <a:rPr lang="ru-RU" sz="2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, </a:t>
            </a:r>
            <a:r>
              <a:rPr lang="en-US" sz="2800" u="sng" dirty="0">
                <a:hlinkClick r:id="rId2"/>
              </a:rPr>
              <a:t>info</a:t>
            </a:r>
            <a:r>
              <a:rPr lang="ru-RU" sz="2800" u="sng" dirty="0">
                <a:hlinkClick r:id="rId2"/>
              </a:rPr>
              <a:t>@</a:t>
            </a:r>
            <a:r>
              <a:rPr lang="en-US" sz="2800" u="sng" dirty="0" err="1">
                <a:hlinkClick r:id="rId2"/>
              </a:rPr>
              <a:t>corpmsp</a:t>
            </a:r>
            <a:r>
              <a:rPr lang="ru-RU" sz="2800" u="sng" dirty="0">
                <a:hlinkClick r:id="rId2"/>
              </a:rPr>
              <a:t>.</a:t>
            </a:r>
            <a:r>
              <a:rPr lang="en-US" sz="2800" u="sng" dirty="0" err="1">
                <a:hlinkClick r:id="rId2"/>
              </a:rPr>
              <a:t>ru</a:t>
            </a:r>
            <a:r>
              <a:rPr lang="ru-RU" sz="2800" dirty="0"/>
              <a:t>.</a:t>
            </a:r>
            <a:endParaRPr lang="en-GB" sz="28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73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/>
              <a:t>Приложение 1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b="0" dirty="0"/>
              <a:t>Порядок отнесения ЮЛ и ИП к субъектам МСП в соответствии с 209-ФЗ </a:t>
            </a:r>
          </a:p>
        </p:txBody>
      </p:sp>
    </p:spTree>
    <p:extLst>
      <p:ext uri="{BB962C8B-B14F-4D97-AF65-F5344CB8AC3E}">
        <p14:creationId xmlns:p14="http://schemas.microsoft.com/office/powerpoint/2010/main" val="327576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Порядок отнесения ЮЛ и ИП к субъектам МСП в соответствии с </a:t>
            </a:r>
            <a:br>
              <a:rPr lang="ru-RU" dirty="0"/>
            </a:br>
            <a:r>
              <a:rPr lang="ru-RU" dirty="0"/>
              <a:t>209-ФЗ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0506" y="1213863"/>
            <a:ext cx="11884197" cy="584775"/>
          </a:xfrm>
          <a:prstGeom prst="rect">
            <a:avLst/>
          </a:prstGeom>
          <a:solidFill>
            <a:srgbClr val="E7F5FE"/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+mn-cs"/>
              </a:rPr>
              <a:t>Критерии отнесения юридических лиц и индивидуальных предпринимателей к категории субъектов МСП определены в статье 4 Федерального закона № 209-ФЗ: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5990401"/>
              </p:ext>
            </p:extLst>
          </p:nvPr>
        </p:nvGraphicFramePr>
        <p:xfrm>
          <a:off x="363538" y="1984177"/>
          <a:ext cx="11891166" cy="3590136"/>
        </p:xfrm>
        <a:graphic>
          <a:graphicData uri="http://schemas.openxmlformats.org/drawingml/2006/table">
            <a:tbl>
              <a:tblPr firstRow="1" firstCol="1" bandRow="1"/>
              <a:tblGrid>
                <a:gridCol w="4092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74094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74094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49944">
                <a:tc>
                  <a:txBody>
                    <a:bodyPr/>
                    <a:lstStyle>
                      <a:lvl1pPr marL="0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546662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093324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639986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186649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733311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279973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826635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373297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>
                      <a:lvl1pPr marL="0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546662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093324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639986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186649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733311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279973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826635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373297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Наименование требования</a:t>
                      </a:r>
                      <a:endParaRPr lang="ru-RU" sz="1200" b="1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>
                      <a:lvl1pPr marL="0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546662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093324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639986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186649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733311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279973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826635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373297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Нормативное значение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E7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30634">
                <a:tc>
                  <a:txBody>
                    <a:bodyPr/>
                    <a:lstStyle>
                      <a:lvl1pPr marL="0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546662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093324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639986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186649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733311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279973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826635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373297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62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24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39986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649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11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79973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635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297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Структура уставного (складочного) капитала юридического лица</a:t>
                      </a:r>
                      <a:endParaRPr lang="ru-RU" sz="1200" b="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62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24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39986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649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11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79973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635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297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lvl="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Суммарная доля участия Российской Федерации, субъектов Российской Федерации, муниципальных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образований, общественных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и религиозных организаций (объединений), благотворительных и иных фондов в уставном (складочном) капитале (паевом фонде) Заемщика –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не более 25%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;</a:t>
                      </a:r>
                    </a:p>
                    <a:p>
                      <a:pPr marL="171450" lvl="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Суммарная доля участия иностранных юридических лиц –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не должна превышать 49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%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*;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171450" lvl="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Суммарная доля участия, принадлежащая одному или нескольким юридическим лицам, не являющимся субъектами малого и среднего предпринимательства,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не должна превышать 49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%*.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54779">
                <a:tc>
                  <a:txBody>
                    <a:bodyPr/>
                    <a:lstStyle>
                      <a:lvl1pPr marL="0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546662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093324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639986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186649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733311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279973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826635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373297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62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24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39986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649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11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79973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635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297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Средняя численность работников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за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предшествующий календарный год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62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24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39986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649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11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79973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635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297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lvl="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Не более 250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человек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54779">
                <a:tc>
                  <a:txBody>
                    <a:bodyPr/>
                    <a:lstStyle>
                      <a:lvl1pPr marL="0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546662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093324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639986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186649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733311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279973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826635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373297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62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24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39986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649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11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79973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635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297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Выручка от реализации товаров (работ, услуг) без учета налога на добавленную стоимость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за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предшествующий календарный год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62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24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39986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649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11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79973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635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297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lvl="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Не более 2 млрд. руб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.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2111307" y="3855312"/>
            <a:ext cx="138564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6858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/>
            </a:r>
            <a:br>
              <a:rPr kumimoji="0" lang="ru-RU" altLang="ru-RU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</a:br>
            <a:endParaRPr kumimoji="0" lang="ru-RU" altLang="ru-RU" sz="135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63538" y="5836052"/>
            <a:ext cx="11891165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cs typeface="+mn-cs"/>
              </a:rPr>
              <a:t>* </a:t>
            </a:r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cs typeface="+mn-cs"/>
              </a:rPr>
              <a:t>Указанное ограничение не распространяется: </a:t>
            </a:r>
          </a:p>
          <a:p>
            <a:pPr marL="179388" indent="-88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cs typeface="+mn-cs"/>
              </a:rPr>
              <a:t>на хозяйственные общества, хозяйственные партнерства, деятельность которых заключается в практическом применении (внедрении) результатов интеллектуальной деятельности (программ для электронных вычислительных машин, баз данных, изобретений, полезных моделей, промышленных образцов, селекционных достижений, топологий интегральных микросхем, секретов производства (ноу-хау), исключительные права на которые принадлежат учредителям (участникам) соответственно таких хозяйственных обществ, хозяйственных партнерств - бюджетным, автономным научным учреждениям либо являющимся бюджетными учреждениями, автономными учреждениями образовательным организациям высшего </a:t>
            </a:r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cs typeface="+mn-cs"/>
              </a:rPr>
              <a:t>образования</a:t>
            </a:r>
            <a:endParaRPr lang="ru-RU" sz="1000" dirty="0">
              <a:solidFill>
                <a:schemeClr val="tx1">
                  <a:lumMod val="65000"/>
                  <a:lumOff val="35000"/>
                </a:schemeClr>
              </a:solidFill>
              <a:ea typeface="Times New Roman" panose="02020603050405020304" pitchFamily="18" charset="0"/>
              <a:cs typeface="+mn-cs"/>
            </a:endParaRPr>
          </a:p>
          <a:p>
            <a:pPr marL="179388" indent="-88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cs typeface="+mn-cs"/>
              </a:rPr>
              <a:t>на юридические лица, получившие статус участника проекта в соответствии с Федеральным законом от 28 сентября 2010 года N 244-ФЗ "Об инновационном центре "</a:t>
            </a:r>
            <a:r>
              <a:rPr lang="ru-RU" sz="1000" dirty="0" err="1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cs typeface="+mn-cs"/>
              </a:rPr>
              <a:t>Сколково</a:t>
            </a:r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cs typeface="+mn-cs"/>
              </a:rPr>
              <a:t>"</a:t>
            </a:r>
            <a:endParaRPr lang="ru-RU" sz="1000" dirty="0">
              <a:solidFill>
                <a:schemeClr val="tx1">
                  <a:lumMod val="65000"/>
                  <a:lumOff val="35000"/>
                </a:schemeClr>
              </a:solidFill>
              <a:ea typeface="Times New Roman" panose="02020603050405020304" pitchFamily="18" charset="0"/>
              <a:cs typeface="+mn-cs"/>
            </a:endParaRPr>
          </a:p>
          <a:p>
            <a:pPr marL="179388" indent="-88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cs typeface="+mn-cs"/>
              </a:rPr>
              <a:t>на юридические лица, учредителями (участниками) которых являются юридические лица, включенные в утвержденный Правительством Российской Федерации перечень юридических лиц, предоставляющих государственную поддержку инновационной деятельности в формах, установленных Федеральным законом от 23 августа 1996 года N 127-ФЗ "О науке и государственной научно-технической политике". Юридические лица включаются в данный перечень в порядке, установленном Правительством Российской Федерации, при условии соответствия одному из следующих критериев:</a:t>
            </a:r>
          </a:p>
          <a:p>
            <a:pPr marL="179388" algn="just" fontAlgn="auto">
              <a:spcBef>
                <a:spcPts val="0"/>
              </a:spcBef>
              <a:spcAft>
                <a:spcPts val="0"/>
              </a:spcAft>
            </a:pP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cs typeface="+mn-cs"/>
              </a:rPr>
              <a:t>а) юридические лица являются открытыми акционерными обществами, не менее пятидесяти процентов акций которых находится в собственности Российской Федерации, или хозяйственными обществами, в которых данные открытые акционерные общества имеют право прямо и (или) косвенно распоряжаться более чем пятьюдесятью процентами голосов, приходящихся на голосующие акции (доли), составляющие уставные капиталы таких хозяйственных обществ, либо имеют возможность назначать единоличный исполнительный орган и (или) более половины состава коллегиального исполнительного органа, а также возможность определять избрание более половины состава совета директоров (наблюдательного совета);</a:t>
            </a:r>
          </a:p>
          <a:p>
            <a:pPr marL="179388" fontAlgn="auto">
              <a:spcBef>
                <a:spcPts val="0"/>
              </a:spcBef>
              <a:spcAft>
                <a:spcPts val="0"/>
              </a:spcAft>
            </a:pP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cs typeface="+mn-cs"/>
              </a:rPr>
              <a:t>б) юридические лица являются государственными корпорациями, учрежденными в соответствии с Федеральным законом от 12 января 1996 года N 7-ФЗ "О некоммерческих организациях.</a:t>
            </a:r>
          </a:p>
        </p:txBody>
      </p:sp>
    </p:spTree>
    <p:extLst>
      <p:ext uri="{BB962C8B-B14F-4D97-AF65-F5344CB8AC3E}">
        <p14:creationId xmlns:p14="http://schemas.microsoft.com/office/powerpoint/2010/main" val="426091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Порядок отнесения ЮЛ и ИП к субъектам МСП </a:t>
            </a:r>
            <a:r>
              <a:rPr lang="ru-RU" dirty="0" smtClean="0"/>
              <a:t>в </a:t>
            </a:r>
            <a:r>
              <a:rPr lang="ru-RU" dirty="0"/>
              <a:t>соответствии </a:t>
            </a:r>
            <a:r>
              <a:rPr lang="ru-RU" dirty="0" smtClean="0"/>
              <a:t>с </a:t>
            </a:r>
            <a:br>
              <a:rPr lang="ru-RU" dirty="0" smtClean="0"/>
            </a:br>
            <a:r>
              <a:rPr lang="ru-RU" dirty="0" smtClean="0"/>
              <a:t>209-ФЗ</a:t>
            </a:r>
            <a:endParaRPr lang="ru-RU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091804" y="3715800"/>
            <a:ext cx="138564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6858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/>
            </a:r>
            <a:br>
              <a:rPr kumimoji="0" lang="ru-RU" altLang="ru-RU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</a:br>
            <a:endParaRPr kumimoji="0" lang="ru-RU" altLang="ru-RU" sz="135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013" y="2232501"/>
            <a:ext cx="5184595" cy="5449768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2604" y="2232500"/>
            <a:ext cx="5330749" cy="5603399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70506" y="1213863"/>
            <a:ext cx="11884197" cy="830997"/>
          </a:xfrm>
          <a:prstGeom prst="rect">
            <a:avLst/>
          </a:prstGeom>
          <a:solidFill>
            <a:srgbClr val="E7F5FE"/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kern="0" dirty="0">
                <a:solidFill>
                  <a:prstClr val="black"/>
                </a:solidFill>
              </a:rPr>
              <a:t>Перечень юридических лиц, предоставляющих государственную поддержку инновационной деятельности в формах, установленных Федеральным законом от 23 августа 1996 года N 127-ФЗ "О науке и государственной научно-технической политике"</a:t>
            </a:r>
          </a:p>
        </p:txBody>
      </p:sp>
    </p:spTree>
    <p:extLst>
      <p:ext uri="{BB962C8B-B14F-4D97-AF65-F5344CB8AC3E}">
        <p14:creationId xmlns:p14="http://schemas.microsoft.com/office/powerpoint/2010/main" val="225281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Порядок отнесения ЮЛ и ИП к субъектам МСП в соответствии с </a:t>
            </a:r>
            <a:br>
              <a:rPr lang="ru-RU" dirty="0"/>
            </a:br>
            <a:r>
              <a:rPr lang="ru-RU" dirty="0"/>
              <a:t>209-ФЗ</a:t>
            </a:r>
          </a:p>
        </p:txBody>
      </p:sp>
      <p:sp>
        <p:nvSpPr>
          <p:cNvPr id="49" name="Текст 2"/>
          <p:cNvSpPr txBox="1">
            <a:spLocks/>
          </p:cNvSpPr>
          <p:nvPr/>
        </p:nvSpPr>
        <p:spPr>
          <a:xfrm>
            <a:off x="370506" y="851087"/>
            <a:ext cx="8064577" cy="725733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2pPr>
            <a:lvl3pPr marL="24296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3pPr>
            <a:lvl4pPr marL="47643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4pPr>
            <a:lvl5pPr marL="719391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5pPr>
            <a:lvl6pPr marL="1495728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6pPr>
            <a:lvl7pPr marL="2042391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7pPr>
            <a:lvl8pPr marL="258905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8pPr>
            <a:lvl9pPr marL="313571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9pPr>
          </a:lstStyle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b="1" kern="0" dirty="0" smtClean="0"/>
              <a:t>Первичная сегментация субъекта МСП</a:t>
            </a:r>
            <a:endParaRPr lang="ru-RU" b="1" kern="0" dirty="0"/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363538" y="1632965"/>
            <a:ext cx="1189196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6"/>
          <p:cNvGrpSpPr/>
          <p:nvPr/>
        </p:nvGrpSpPr>
        <p:grpSpPr>
          <a:xfrm>
            <a:off x="363538" y="1890330"/>
            <a:ext cx="11878481" cy="2295092"/>
            <a:chOff x="363538" y="1890330"/>
            <a:chExt cx="11878481" cy="1855381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363538" y="1978680"/>
              <a:ext cx="7720038" cy="1767031"/>
              <a:chOff x="363538" y="2361861"/>
              <a:chExt cx="6848118" cy="2220413"/>
            </a:xfrm>
          </p:grpSpPr>
          <p:grpSp>
            <p:nvGrpSpPr>
              <p:cNvPr id="51" name="Группа 50"/>
              <p:cNvGrpSpPr/>
              <p:nvPr/>
            </p:nvGrpSpPr>
            <p:grpSpPr>
              <a:xfrm>
                <a:off x="363538" y="2361861"/>
                <a:ext cx="5009846" cy="2220413"/>
                <a:chOff x="900923" y="2297747"/>
                <a:chExt cx="4553513" cy="1577725"/>
              </a:xfrm>
            </p:grpSpPr>
            <p:sp>
              <p:nvSpPr>
                <p:cNvPr id="61" name="Rectangle 2">
                  <a:hlinkClick r:id="" action="ppaction://noaction"/>
                </p:cNvPr>
                <p:cNvSpPr>
                  <a:spLocks noChangeArrowheads="1"/>
                </p:cNvSpPr>
                <p:nvPr>
                  <p:custDataLst>
                    <p:tags r:id="rId3"/>
                  </p:custDataLst>
                </p:nvPr>
              </p:nvSpPr>
              <p:spPr bwMode="auto">
                <a:xfrm>
                  <a:off x="900923" y="2550332"/>
                  <a:ext cx="1680352" cy="943324"/>
                </a:xfrm>
                <a:prstGeom prst="rect">
                  <a:avLst/>
                </a:prstGeom>
                <a:noFill/>
                <a:ln>
                  <a:solidFill>
                    <a:srgbClr val="1F4E79"/>
                  </a:solidFill>
                </a:ln>
              </p:spPr>
              <p:txBody>
                <a:bodyPr wrap="square" lIns="72000" tIns="0" rIns="36000" bIns="0" anchor="ctr">
                  <a:noAutofit/>
                </a:bodyPr>
                <a:lstStyle/>
                <a:p>
                  <a:pPr marL="177800" defTabSz="957263">
                    <a:lnSpc>
                      <a:spcPct val="106000"/>
                    </a:lnSpc>
                    <a:spcBef>
                      <a:spcPts val="300"/>
                    </a:spcBef>
                  </a:pPr>
                  <a:r>
                    <a:rPr lang="ru-RU" altLang="ja-JP" sz="1400" dirty="0">
                      <a:latin typeface="+mn-lt"/>
                      <a:cs typeface="+mn-cs"/>
                    </a:rPr>
                    <a:t>Анализируем </a:t>
                  </a:r>
                  <a:r>
                    <a:rPr lang="ru-RU" altLang="ja-JP" sz="1400" dirty="0" smtClean="0">
                      <a:latin typeface="+mn-lt"/>
                      <a:cs typeface="+mn-cs"/>
                    </a:rPr>
                    <a:t>календарный год, </a:t>
                  </a:r>
                  <a:r>
                    <a:rPr lang="ru-RU" altLang="ja-JP" sz="1400" dirty="0" smtClean="0"/>
                    <a:t>предшествующий текущему</a:t>
                  </a:r>
                  <a:endParaRPr lang="ru-RU" altLang="ja-JP" sz="1400" b="1" dirty="0">
                    <a:latin typeface="+mn-lt"/>
                    <a:cs typeface="+mn-cs"/>
                  </a:endParaRPr>
                </a:p>
              </p:txBody>
            </p:sp>
            <p:grpSp>
              <p:nvGrpSpPr>
                <p:cNvPr id="53" name="Группа 52"/>
                <p:cNvGrpSpPr/>
                <p:nvPr/>
              </p:nvGrpSpPr>
              <p:grpSpPr>
                <a:xfrm>
                  <a:off x="3276600" y="2297747"/>
                  <a:ext cx="2177836" cy="644304"/>
                  <a:chOff x="4426165" y="6418251"/>
                  <a:chExt cx="2177836" cy="644304"/>
                </a:xfrm>
              </p:grpSpPr>
              <p:sp>
                <p:nvSpPr>
                  <p:cNvPr id="59" name="Rectangle 2">
                    <a:hlinkClick r:id="" action="ppaction://noaction"/>
                  </p:cNvPr>
                  <p:cNvSpPr>
                    <a:spLocks noChangeArrowheads="1"/>
                  </p:cNvSpPr>
                  <p:nvPr>
                    <p:custDataLst>
                      <p:tags r:id="rId5"/>
                    </p:custDataLst>
                  </p:nvPr>
                </p:nvSpPr>
                <p:spPr bwMode="auto">
                  <a:xfrm>
                    <a:off x="4933172" y="6418251"/>
                    <a:ext cx="1670829" cy="644304"/>
                  </a:xfrm>
                  <a:prstGeom prst="rect">
                    <a:avLst/>
                  </a:prstGeom>
                  <a:noFill/>
                  <a:ln>
                    <a:solidFill>
                      <a:srgbClr val="72C7E7"/>
                    </a:solidFill>
                  </a:ln>
                </p:spPr>
                <p:txBody>
                  <a:bodyPr wrap="square" lIns="72000" tIns="0" rIns="36000" bIns="0" anchor="ctr">
                    <a:noAutofit/>
                  </a:bodyPr>
                  <a:lstStyle/>
                  <a:p>
                    <a:pPr marL="177800" defTabSz="957263">
                      <a:lnSpc>
                        <a:spcPct val="106000"/>
                      </a:lnSpc>
                      <a:spcBef>
                        <a:spcPts val="300"/>
                      </a:spcBef>
                    </a:pPr>
                    <a:r>
                      <a:rPr lang="ru-RU" altLang="ja-JP" sz="1400" dirty="0">
                        <a:latin typeface="+mn-lt"/>
                        <a:cs typeface="+mn-cs"/>
                      </a:rPr>
                      <a:t>ЮЛ или ИП соответствует критериям 209-ФЗ</a:t>
                    </a:r>
                  </a:p>
                </p:txBody>
              </p:sp>
              <p:sp>
                <p:nvSpPr>
                  <p:cNvPr id="60" name="TextBox 59"/>
                  <p:cNvSpPr txBox="1"/>
                  <p:nvPr/>
                </p:nvSpPr>
                <p:spPr>
                  <a:xfrm>
                    <a:off x="4426165" y="6418251"/>
                    <a:ext cx="506931" cy="644304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rgbClr val="72C7E7"/>
                    </a:solidFill>
                  </a:ln>
                </p:spPr>
                <p:txBody>
                  <a:bodyPr wrap="square" lIns="36000" tIns="36000" rIns="36000" bIns="36000" rtlCol="0" anchor="ctr">
                    <a:no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lang="en-US" altLang="ja-JP" sz="3600" kern="0" dirty="0">
                        <a:solidFill>
                          <a:srgbClr val="3C8A2E"/>
                        </a:solidFill>
                        <a:ea typeface="ＭＳ Ｐゴシック" charset="-128"/>
                        <a:sym typeface="Wingdings" pitchFamily="2" charset="2"/>
                      </a:rPr>
                      <a:t></a:t>
                    </a:r>
                    <a:endParaRPr lang="en-US" sz="3600" kern="0" dirty="0">
                      <a:solidFill>
                        <a:srgbClr val="3C8A2E"/>
                      </a:solidFill>
                      <a:ea typeface="ＭＳ Ｐゴシック" charset="-128"/>
                      <a:sym typeface="Wingdings" pitchFamily="2" charset="2"/>
                    </a:endParaRPr>
                  </a:p>
                </p:txBody>
              </p:sp>
            </p:grpSp>
            <p:grpSp>
              <p:nvGrpSpPr>
                <p:cNvPr id="54" name="Группа 53"/>
                <p:cNvGrpSpPr/>
                <p:nvPr/>
              </p:nvGrpSpPr>
              <p:grpSpPr>
                <a:xfrm>
                  <a:off x="3276600" y="3231168"/>
                  <a:ext cx="2177836" cy="644304"/>
                  <a:chOff x="4426165" y="7161812"/>
                  <a:chExt cx="2177836" cy="644304"/>
                </a:xfrm>
              </p:grpSpPr>
              <p:sp>
                <p:nvSpPr>
                  <p:cNvPr id="57" name="Rectangle 2">
                    <a:hlinkClick r:id="" action="ppaction://noaction"/>
                  </p:cNvPr>
                  <p:cNvSpPr>
                    <a:spLocks noChangeArrowheads="1"/>
                  </p:cNvSpPr>
                  <p:nvPr>
                    <p:custDataLst>
                      <p:tags r:id="rId4"/>
                    </p:custDataLst>
                  </p:nvPr>
                </p:nvSpPr>
                <p:spPr bwMode="auto">
                  <a:xfrm>
                    <a:off x="4933172" y="7161812"/>
                    <a:ext cx="1670829" cy="644304"/>
                  </a:xfrm>
                  <a:prstGeom prst="rect">
                    <a:avLst/>
                  </a:prstGeom>
                  <a:noFill/>
                  <a:ln>
                    <a:solidFill>
                      <a:srgbClr val="72C7E7"/>
                    </a:solidFill>
                  </a:ln>
                </p:spPr>
                <p:txBody>
                  <a:bodyPr wrap="square" lIns="72000" tIns="0" rIns="36000" bIns="0" anchor="ctr">
                    <a:noAutofit/>
                  </a:bodyPr>
                  <a:lstStyle/>
                  <a:p>
                    <a:pPr marL="177800" defTabSz="957263">
                      <a:lnSpc>
                        <a:spcPct val="106000"/>
                      </a:lnSpc>
                      <a:spcBef>
                        <a:spcPts val="300"/>
                      </a:spcBef>
                    </a:pPr>
                    <a:r>
                      <a:rPr lang="ru-RU" altLang="ja-JP" sz="1400" dirty="0">
                        <a:latin typeface="+mn-lt"/>
                        <a:cs typeface="+mn-cs"/>
                      </a:rPr>
                      <a:t>ЮЛ или ИП не соответствует критериям 209-ФЗ</a:t>
                    </a:r>
                  </a:p>
                </p:txBody>
              </p:sp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4426165" y="7161812"/>
                    <a:ext cx="506931" cy="644304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rgbClr val="72C7E7"/>
                    </a:solidFill>
                  </a:ln>
                </p:spPr>
                <p:txBody>
                  <a:bodyPr wrap="square" lIns="36000" tIns="36000" rIns="36000" bIns="36000" rtlCol="0" anchor="ctr">
                    <a:noAutofit/>
                  </a:bodyPr>
                  <a:lstStyle/>
                  <a:p>
                    <a:pPr algn="ctr"/>
                    <a:r>
                      <a:rPr lang="en-US" altLang="ja-JP" sz="3600" dirty="0">
                        <a:solidFill>
                          <a:srgbClr val="C00000"/>
                        </a:solidFill>
                        <a:ea typeface="ＭＳ Ｐゴシック" charset="-128"/>
                        <a:sym typeface="Wingdings" pitchFamily="2" charset="2"/>
                      </a:rPr>
                      <a:t></a:t>
                    </a:r>
                    <a:endParaRPr lang="en-US" sz="3600" dirty="0">
                      <a:solidFill>
                        <a:srgbClr val="C00000"/>
                      </a:solidFill>
                      <a:ea typeface="ＭＳ Ｐゴシック" charset="-128"/>
                      <a:sym typeface="Wingdings" pitchFamily="2" charset="2"/>
                    </a:endParaRPr>
                  </a:p>
                </p:txBody>
              </p:sp>
            </p:grpSp>
            <p:cxnSp>
              <p:nvCxnSpPr>
                <p:cNvPr id="55" name="Соединительная линия уступом 54"/>
                <p:cNvCxnSpPr>
                  <a:stCxn id="61" idx="3"/>
                  <a:endCxn id="60" idx="1"/>
                </p:cNvCxnSpPr>
                <p:nvPr/>
              </p:nvCxnSpPr>
              <p:spPr>
                <a:xfrm flipV="1">
                  <a:off x="2581275" y="2619899"/>
                  <a:ext cx="695325" cy="402096"/>
                </a:xfrm>
                <a:prstGeom prst="bentConnector3">
                  <a:avLst/>
                </a:prstGeom>
                <a:ln w="7620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Соединительная линия уступом 55"/>
                <p:cNvCxnSpPr>
                  <a:stCxn id="61" idx="3"/>
                  <a:endCxn id="58" idx="1"/>
                </p:cNvCxnSpPr>
                <p:nvPr/>
              </p:nvCxnSpPr>
              <p:spPr>
                <a:xfrm>
                  <a:off x="2581275" y="3021995"/>
                  <a:ext cx="695325" cy="531325"/>
                </a:xfrm>
                <a:prstGeom prst="bentConnector3">
                  <a:avLst/>
                </a:prstGeom>
                <a:ln w="7620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3" name="Rectangle 2">
                <a:hlinkClick r:id="" action="ppaction://noaction"/>
              </p:cNvPr>
              <p:cNvSpPr>
                <a:spLocks noChangeArrowheads="1"/>
              </p:cNvSpPr>
              <p:nvPr>
                <p:custDataLst>
                  <p:tags r:id="rId1"/>
                </p:custDataLst>
              </p:nvPr>
            </p:nvSpPr>
            <p:spPr bwMode="auto">
              <a:xfrm>
                <a:off x="5725824" y="2361862"/>
                <a:ext cx="1485832" cy="906762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txBody>
              <a:bodyPr wrap="square" lIns="72000" tIns="0" rIns="36000" bIns="0" anchor="ctr">
                <a:noAutofit/>
              </a:bodyPr>
              <a:lstStyle/>
              <a:p>
                <a:pPr algn="ctr" defTabSz="957263">
                  <a:lnSpc>
                    <a:spcPct val="106000"/>
                  </a:lnSpc>
                  <a:spcBef>
                    <a:spcPts val="300"/>
                  </a:spcBef>
                </a:pPr>
                <a:r>
                  <a:rPr lang="ru-RU" altLang="ja-JP" sz="1400" b="1" dirty="0">
                    <a:solidFill>
                      <a:schemeClr val="bg1"/>
                    </a:solidFill>
                    <a:latin typeface="+mn-lt"/>
                    <a:cs typeface="+mn-cs"/>
                  </a:rPr>
                  <a:t>ЮЛ </a:t>
                </a:r>
                <a:r>
                  <a:rPr lang="en-US" altLang="ja-JP" sz="1400" b="1" dirty="0" smtClean="0">
                    <a:solidFill>
                      <a:schemeClr val="bg1"/>
                    </a:solidFill>
                    <a:latin typeface="+mn-lt"/>
                    <a:cs typeface="+mn-cs"/>
                  </a:rPr>
                  <a:t>/</a:t>
                </a:r>
                <a:r>
                  <a:rPr lang="ru-RU" altLang="ja-JP" sz="1400" b="1" dirty="0" smtClean="0">
                    <a:solidFill>
                      <a:schemeClr val="bg1"/>
                    </a:solidFill>
                    <a:latin typeface="+mn-lt"/>
                    <a:cs typeface="+mn-cs"/>
                  </a:rPr>
                  <a:t> </a:t>
                </a:r>
                <a:r>
                  <a:rPr lang="ru-RU" altLang="ja-JP" sz="1400" b="1" dirty="0">
                    <a:solidFill>
                      <a:schemeClr val="bg1"/>
                    </a:solidFill>
                    <a:latin typeface="+mn-lt"/>
                    <a:cs typeface="+mn-cs"/>
                  </a:rPr>
                  <a:t>ИП является субъектом МСП</a:t>
                </a:r>
              </a:p>
            </p:txBody>
          </p:sp>
          <p:cxnSp>
            <p:nvCxnSpPr>
              <p:cNvPr id="76" name="Прямая со стрелкой 75"/>
              <p:cNvCxnSpPr>
                <a:stCxn id="59" idx="3"/>
                <a:endCxn id="63" idx="1"/>
              </p:cNvCxnSpPr>
              <p:nvPr/>
            </p:nvCxnSpPr>
            <p:spPr>
              <a:xfrm>
                <a:off x="5373384" y="2815242"/>
                <a:ext cx="352440" cy="0"/>
              </a:xfrm>
              <a:prstGeom prst="straightConnector1">
                <a:avLst/>
              </a:prstGeom>
              <a:ln w="76200">
                <a:solidFill>
                  <a:schemeClr val="bg1">
                    <a:lumMod val="65000"/>
                  </a:schemeClr>
                </a:solidFill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" name="Rectangle 2">
                <a:hlinkClick r:id="" action="ppaction://noaction"/>
              </p:cNvPr>
              <p:cNvSpPr>
                <a:spLocks noChangeArrowheads="1"/>
              </p:cNvSpPr>
              <p:nvPr>
                <p:custDataLst>
                  <p:tags r:id="rId2"/>
                </p:custDataLst>
              </p:nvPr>
            </p:nvSpPr>
            <p:spPr bwMode="auto">
              <a:xfrm>
                <a:off x="5725824" y="3675512"/>
                <a:ext cx="1485832" cy="906761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wrap="square" lIns="72000" tIns="0" rIns="36000" bIns="0" anchor="ctr">
                <a:noAutofit/>
              </a:bodyPr>
              <a:lstStyle/>
              <a:p>
                <a:pPr algn="ctr" defTabSz="957263">
                  <a:lnSpc>
                    <a:spcPct val="106000"/>
                  </a:lnSpc>
                  <a:spcBef>
                    <a:spcPts val="300"/>
                  </a:spcBef>
                </a:pPr>
                <a:r>
                  <a:rPr lang="ru-RU" altLang="ja-JP" sz="1400" b="1" dirty="0">
                    <a:solidFill>
                      <a:schemeClr val="bg1"/>
                    </a:solidFill>
                    <a:latin typeface="+mn-lt"/>
                    <a:cs typeface="+mn-cs"/>
                  </a:rPr>
                  <a:t>ЮЛ </a:t>
                </a:r>
                <a:r>
                  <a:rPr lang="en-US" altLang="ja-JP" sz="1400" b="1" dirty="0" smtClean="0">
                    <a:solidFill>
                      <a:schemeClr val="bg1"/>
                    </a:solidFill>
                    <a:latin typeface="+mn-lt"/>
                    <a:cs typeface="+mn-cs"/>
                  </a:rPr>
                  <a:t>/</a:t>
                </a:r>
                <a:r>
                  <a:rPr lang="ru-RU" altLang="ja-JP" sz="1400" b="1" dirty="0" smtClean="0">
                    <a:solidFill>
                      <a:schemeClr val="bg1"/>
                    </a:solidFill>
                    <a:latin typeface="+mn-lt"/>
                    <a:cs typeface="+mn-cs"/>
                  </a:rPr>
                  <a:t> </a:t>
                </a:r>
                <a:r>
                  <a:rPr lang="ru-RU" altLang="ja-JP" sz="1400" b="1" dirty="0">
                    <a:solidFill>
                      <a:schemeClr val="bg1"/>
                    </a:solidFill>
                    <a:latin typeface="+mn-lt"/>
                    <a:cs typeface="+mn-cs"/>
                  </a:rPr>
                  <a:t>ИП </a:t>
                </a:r>
                <a:r>
                  <a:rPr lang="ru-RU" altLang="ja-JP" sz="1400" b="1" dirty="0" smtClean="0">
                    <a:solidFill>
                      <a:schemeClr val="bg1"/>
                    </a:solidFill>
                    <a:latin typeface="+mn-lt"/>
                    <a:cs typeface="+mn-cs"/>
                  </a:rPr>
                  <a:t>не является </a:t>
                </a:r>
                <a:r>
                  <a:rPr lang="ru-RU" altLang="ja-JP" sz="1400" b="1" dirty="0">
                    <a:solidFill>
                      <a:schemeClr val="bg1"/>
                    </a:solidFill>
                    <a:latin typeface="+mn-lt"/>
                    <a:cs typeface="+mn-cs"/>
                  </a:rPr>
                  <a:t>субъектом МСП</a:t>
                </a:r>
              </a:p>
            </p:txBody>
          </p:sp>
          <p:cxnSp>
            <p:nvCxnSpPr>
              <p:cNvPr id="95" name="Прямая со стрелкой 94"/>
              <p:cNvCxnSpPr>
                <a:stCxn id="57" idx="3"/>
                <a:endCxn id="93" idx="1"/>
              </p:cNvCxnSpPr>
              <p:nvPr/>
            </p:nvCxnSpPr>
            <p:spPr>
              <a:xfrm>
                <a:off x="5373384" y="4128893"/>
                <a:ext cx="352440" cy="0"/>
              </a:xfrm>
              <a:prstGeom prst="straightConnector1">
                <a:avLst/>
              </a:prstGeom>
              <a:ln w="76200">
                <a:solidFill>
                  <a:schemeClr val="bg1">
                    <a:lumMod val="65000"/>
                  </a:schemeClr>
                </a:solidFill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6" name="Прямоугольник 95"/>
            <p:cNvSpPr/>
            <p:nvPr/>
          </p:nvSpPr>
          <p:spPr>
            <a:xfrm>
              <a:off x="8599471" y="1890330"/>
              <a:ext cx="3642548" cy="1611409"/>
            </a:xfrm>
            <a:prstGeom prst="rect">
              <a:avLst/>
            </a:prstGeom>
            <a:solidFill>
              <a:srgbClr val="E7F5FE"/>
            </a:solidFill>
          </p:spPr>
          <p:txBody>
            <a:bodyPr wrap="square" lIns="144000" tIns="0" rIns="36000" bIns="0" anchor="ctr">
              <a:noAutofit/>
            </a:bodyPr>
            <a:lstStyle/>
            <a:p>
              <a:pPr marL="627063" defTabSz="957263">
                <a:lnSpc>
                  <a:spcPct val="106000"/>
                </a:lnSpc>
                <a:spcBef>
                  <a:spcPts val="0"/>
                </a:spcBef>
              </a:pPr>
              <a:r>
                <a:rPr lang="ru-RU" sz="1600" dirty="0" smtClean="0">
                  <a:solidFill>
                    <a:srgbClr val="1F4E79"/>
                  </a:solidFill>
                </a:rPr>
                <a:t>В целях </a:t>
              </a:r>
              <a:r>
                <a:rPr lang="ru-RU" sz="1600" dirty="0">
                  <a:solidFill>
                    <a:srgbClr val="1F4E79"/>
                  </a:solidFill>
                </a:rPr>
                <a:t>первичной сегментации не </a:t>
              </a:r>
              <a:r>
                <a:rPr lang="ru-RU" sz="1600" dirty="0" smtClean="0">
                  <a:solidFill>
                    <a:srgbClr val="1F4E79"/>
                  </a:solidFill>
                </a:rPr>
                <a:t>анализируются: </a:t>
              </a:r>
            </a:p>
            <a:p>
              <a:pPr marL="801688" indent="-174625" defTabSz="957263">
                <a:lnSpc>
                  <a:spcPct val="106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ru-RU" sz="1600" dirty="0" smtClean="0">
                  <a:solidFill>
                    <a:srgbClr val="1F4E79"/>
                  </a:solidFill>
                  <a:latin typeface="+mn-lt"/>
                  <a:cs typeface="+mn-cs"/>
                </a:rPr>
                <a:t>текущий отчетный период</a:t>
              </a:r>
            </a:p>
            <a:p>
              <a:pPr marL="801688" indent="-174625" defTabSz="957263">
                <a:lnSpc>
                  <a:spcPct val="106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ru-RU" sz="1600" dirty="0" smtClean="0">
                  <a:solidFill>
                    <a:srgbClr val="1F4E79"/>
                  </a:solidFill>
                  <a:latin typeface="+mn-lt"/>
                  <a:cs typeface="+mn-cs"/>
                </a:rPr>
                <a:t>периоды до календарного года, </a:t>
              </a:r>
              <a:r>
                <a:rPr lang="ru-RU" sz="1600" dirty="0" smtClean="0">
                  <a:solidFill>
                    <a:srgbClr val="1F4E79"/>
                  </a:solidFill>
                </a:rPr>
                <a:t>предшествующего текущему</a:t>
              </a:r>
              <a:r>
                <a:rPr lang="en-US" sz="1600" dirty="0" smtClean="0">
                  <a:solidFill>
                    <a:srgbClr val="1F4E79"/>
                  </a:solidFill>
                </a:rPr>
                <a:t>*</a:t>
              </a:r>
              <a:r>
                <a:rPr lang="ru-RU" sz="1600" dirty="0" smtClean="0">
                  <a:solidFill>
                    <a:srgbClr val="1F4E79"/>
                  </a:solidFill>
                </a:rPr>
                <a:t> </a:t>
              </a:r>
              <a:endParaRPr lang="ru-RU" sz="1600" dirty="0">
                <a:solidFill>
                  <a:srgbClr val="1F4E79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363538" y="6103406"/>
            <a:ext cx="11878480" cy="1205317"/>
          </a:xfrm>
          <a:prstGeom prst="rect">
            <a:avLst/>
          </a:prstGeom>
          <a:solidFill>
            <a:srgbClr val="E7F5FE"/>
          </a:solidFill>
        </p:spPr>
        <p:txBody>
          <a:bodyPr wrap="square" lIns="144000" tIns="0" rIns="36000" bIns="0" anchor="ctr">
            <a:noAutofit/>
          </a:bodyPr>
          <a:lstStyle/>
          <a:p>
            <a:pPr marL="627063" defTabSz="957263">
              <a:lnSpc>
                <a:spcPct val="106000"/>
              </a:lnSpc>
              <a:spcBef>
                <a:spcPts val="1800"/>
              </a:spcBef>
            </a:pPr>
            <a:r>
              <a:rPr lang="ru-RU" sz="1600" dirty="0">
                <a:solidFill>
                  <a:srgbClr val="1F4E79"/>
                </a:solidFill>
                <a:latin typeface="+mn-lt"/>
                <a:cs typeface="+mn-cs"/>
              </a:rPr>
              <a:t>Категория субъекта </a:t>
            </a:r>
            <a:r>
              <a:rPr lang="ru-RU" sz="1600" dirty="0" smtClean="0">
                <a:solidFill>
                  <a:srgbClr val="1F4E79"/>
                </a:solidFill>
                <a:latin typeface="+mn-lt"/>
                <a:cs typeface="+mn-cs"/>
              </a:rPr>
              <a:t>МСП </a:t>
            </a:r>
            <a:r>
              <a:rPr lang="ru-RU" sz="1600" dirty="0">
                <a:solidFill>
                  <a:srgbClr val="1F4E79"/>
                </a:solidFill>
                <a:latin typeface="+mn-lt"/>
                <a:cs typeface="+mn-cs"/>
              </a:rPr>
              <a:t>изменяется в случае, если предельные значения </a:t>
            </a:r>
            <a:r>
              <a:rPr lang="ru-RU" sz="1600" dirty="0">
                <a:solidFill>
                  <a:srgbClr val="1F4E79"/>
                </a:solidFill>
              </a:rPr>
              <a:t>в течение </a:t>
            </a:r>
            <a:r>
              <a:rPr lang="en-US" sz="1600" dirty="0" smtClean="0">
                <a:solidFill>
                  <a:srgbClr val="1F4E79"/>
                </a:solidFill>
              </a:rPr>
              <a:t>3</a:t>
            </a:r>
            <a:r>
              <a:rPr lang="ru-RU" sz="1600" dirty="0" smtClean="0">
                <a:solidFill>
                  <a:srgbClr val="1F4E79"/>
                </a:solidFill>
              </a:rPr>
              <a:t> </a:t>
            </a:r>
            <a:r>
              <a:rPr lang="ru-RU" sz="1600" dirty="0">
                <a:solidFill>
                  <a:srgbClr val="1F4E79"/>
                </a:solidFill>
              </a:rPr>
              <a:t>календарных лет, следующих один за </a:t>
            </a:r>
            <a:r>
              <a:rPr lang="ru-RU" sz="1600" dirty="0" smtClean="0">
                <a:solidFill>
                  <a:srgbClr val="1F4E79"/>
                </a:solidFill>
              </a:rPr>
              <a:t>другим, находятся на уровне </a:t>
            </a:r>
            <a:r>
              <a:rPr lang="ru-RU" sz="1600" dirty="0" smtClean="0">
                <a:solidFill>
                  <a:srgbClr val="1F4E79"/>
                </a:solidFill>
                <a:latin typeface="+mn-lt"/>
                <a:cs typeface="+mn-cs"/>
              </a:rPr>
              <a:t>выше </a:t>
            </a:r>
            <a:r>
              <a:rPr lang="ru-RU" sz="1600" dirty="0">
                <a:solidFill>
                  <a:srgbClr val="1F4E79"/>
                </a:solidFill>
                <a:latin typeface="+mn-lt"/>
                <a:cs typeface="+mn-cs"/>
              </a:rPr>
              <a:t>или ниже </a:t>
            </a:r>
            <a:r>
              <a:rPr lang="ru-RU" sz="1600" dirty="0" smtClean="0">
                <a:solidFill>
                  <a:srgbClr val="1F4E79"/>
                </a:solidFill>
                <a:latin typeface="+mn-lt"/>
                <a:cs typeface="+mn-cs"/>
              </a:rPr>
              <a:t>следующих предельных значений, установленных в соответствии со статьей 4 Федерального закона </a:t>
            </a:r>
            <a:r>
              <a:rPr lang="en-US" sz="1600" dirty="0" smtClean="0">
                <a:solidFill>
                  <a:srgbClr val="1F4E79"/>
                </a:solidFill>
                <a:latin typeface="+mn-lt"/>
                <a:cs typeface="+mn-cs"/>
              </a:rPr>
              <a:t>N </a:t>
            </a:r>
            <a:r>
              <a:rPr lang="ru-RU" sz="1600" dirty="0" smtClean="0">
                <a:solidFill>
                  <a:srgbClr val="1F4E79"/>
                </a:solidFill>
                <a:latin typeface="+mn-lt"/>
                <a:cs typeface="+mn-cs"/>
              </a:rPr>
              <a:t>209-ФЗ</a:t>
            </a:r>
            <a:endParaRPr lang="ru-RU" sz="1600" dirty="0">
              <a:solidFill>
                <a:srgbClr val="1F4E79"/>
              </a:solidFill>
              <a:latin typeface="+mn-lt"/>
              <a:cs typeface="+mn-cs"/>
            </a:endParaRPr>
          </a:p>
        </p:txBody>
      </p:sp>
      <p:sp>
        <p:nvSpPr>
          <p:cNvPr id="28" name="Текст 2"/>
          <p:cNvSpPr txBox="1">
            <a:spLocks/>
          </p:cNvSpPr>
          <p:nvPr/>
        </p:nvSpPr>
        <p:spPr>
          <a:xfrm>
            <a:off x="370506" y="5119516"/>
            <a:ext cx="8064577" cy="725733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2pPr>
            <a:lvl3pPr marL="24296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3pPr>
            <a:lvl4pPr marL="47643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4pPr>
            <a:lvl5pPr marL="719391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5pPr>
            <a:lvl6pPr marL="1495728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6pPr>
            <a:lvl7pPr marL="2042391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7pPr>
            <a:lvl8pPr marL="258905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8pPr>
            <a:lvl9pPr marL="313571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9pPr>
          </a:lstStyle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b="1" kern="0" smtClean="0"/>
              <a:t>Пересегментация субъекта МСП</a:t>
            </a:r>
            <a:endParaRPr lang="ru-RU" b="1" kern="0" dirty="0"/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363538" y="5901394"/>
            <a:ext cx="1189196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Группа 29"/>
          <p:cNvGrpSpPr/>
          <p:nvPr/>
        </p:nvGrpSpPr>
        <p:grpSpPr>
          <a:xfrm>
            <a:off x="8759417" y="2087943"/>
            <a:ext cx="474736" cy="523220"/>
            <a:chOff x="200025" y="5799115"/>
            <a:chExt cx="475107" cy="523627"/>
          </a:xfrm>
        </p:grpSpPr>
        <p:sp>
          <p:nvSpPr>
            <p:cNvPr id="31" name="Равнобедренный треугольник 30"/>
            <p:cNvSpPr/>
            <p:nvPr/>
          </p:nvSpPr>
          <p:spPr>
            <a:xfrm>
              <a:off x="200025" y="5810250"/>
              <a:ext cx="475107" cy="409575"/>
            </a:xfrm>
            <a:prstGeom prst="triangle">
              <a:avLst/>
            </a:prstGeom>
            <a:noFill/>
            <a:ln w="19050">
              <a:solidFill>
                <a:srgbClr val="1F4E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dirty="0">
                <a:solidFill>
                  <a:srgbClr val="00A1DE"/>
                </a:solidFill>
              </a:endParaRP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276391" y="5799115"/>
              <a:ext cx="284274" cy="5236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i="1" dirty="0" err="1" smtClean="0">
                  <a:solidFill>
                    <a:srgbClr val="1F4E79"/>
                  </a:solidFill>
                  <a:latin typeface="Book Antiqua" panose="02040602050305030304" pitchFamily="18" charset="0"/>
                  <a:cs typeface="Aparajita" panose="020B0604020202020204" pitchFamily="34" charset="0"/>
                </a:rPr>
                <a:t>i</a:t>
              </a:r>
              <a:endParaRPr lang="ru-RU" sz="2800" i="1" dirty="0">
                <a:solidFill>
                  <a:srgbClr val="1F4E79"/>
                </a:solidFill>
                <a:latin typeface="Book Antiqua" panose="02040602050305030304" pitchFamily="18" charset="0"/>
                <a:cs typeface="Aparajita" panose="020B0604020202020204" pitchFamily="34" charset="0"/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487156" y="6444454"/>
            <a:ext cx="474736" cy="523220"/>
            <a:chOff x="200025" y="5799115"/>
            <a:chExt cx="475107" cy="523627"/>
          </a:xfrm>
        </p:grpSpPr>
        <p:sp>
          <p:nvSpPr>
            <p:cNvPr id="34" name="Равнобедренный треугольник 33"/>
            <p:cNvSpPr/>
            <p:nvPr/>
          </p:nvSpPr>
          <p:spPr>
            <a:xfrm>
              <a:off x="200025" y="5810250"/>
              <a:ext cx="475107" cy="409575"/>
            </a:xfrm>
            <a:prstGeom prst="triangle">
              <a:avLst/>
            </a:prstGeom>
            <a:noFill/>
            <a:ln w="19050">
              <a:solidFill>
                <a:srgbClr val="1F4E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dirty="0">
                <a:solidFill>
                  <a:srgbClr val="00A1DE"/>
                </a:solidFill>
              </a:endParaRP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276391" y="5799115"/>
              <a:ext cx="284274" cy="5236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i="1" dirty="0" err="1" smtClean="0">
                  <a:solidFill>
                    <a:srgbClr val="1F4E79"/>
                  </a:solidFill>
                  <a:latin typeface="Book Antiqua" panose="02040602050305030304" pitchFamily="18" charset="0"/>
                  <a:cs typeface="Aparajita" panose="020B0604020202020204" pitchFamily="34" charset="0"/>
                </a:rPr>
                <a:t>i</a:t>
              </a:r>
              <a:endParaRPr lang="ru-RU" sz="2800" i="1" dirty="0">
                <a:solidFill>
                  <a:srgbClr val="1F4E79"/>
                </a:solidFill>
                <a:latin typeface="Book Antiqua" panose="02040602050305030304" pitchFamily="18" charset="0"/>
                <a:cs typeface="Aparajita" panose="020B0604020202020204" pitchFamily="34" charset="0"/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8560390" y="3921866"/>
            <a:ext cx="38196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*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Например, по состоянию на 2016 г. : </a:t>
            </a:r>
          </a:p>
          <a:p>
            <a:pPr marL="26670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текущий отчетный период – 2016 г.</a:t>
            </a:r>
          </a:p>
          <a:p>
            <a:pPr marL="26670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предшествующий календарный год – 2015 г.</a:t>
            </a:r>
          </a:p>
          <a:p>
            <a:pPr marL="26670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периоды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до календарного года, предшествующего текущему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 2014 г. и ранее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01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Скругленный прямоугольник 36"/>
          <p:cNvSpPr/>
          <p:nvPr/>
        </p:nvSpPr>
        <p:spPr>
          <a:xfrm>
            <a:off x="370506" y="4308697"/>
            <a:ext cx="5778438" cy="1456603"/>
          </a:xfrm>
          <a:prstGeom prst="roundRect">
            <a:avLst>
              <a:gd name="adj" fmla="val 4144"/>
            </a:avLst>
          </a:prstGeom>
          <a:solidFill>
            <a:srgbClr val="E7F5F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439863" defTabSz="914373" fontAlgn="auto">
              <a:spcBef>
                <a:spcPts val="0"/>
              </a:spcBef>
              <a:spcAft>
                <a:spcPts val="0"/>
              </a:spcAft>
            </a:pPr>
            <a:endParaRPr lang="ru-RU" sz="2800" b="1" kern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370506" y="6239597"/>
            <a:ext cx="5778438" cy="1456603"/>
          </a:xfrm>
          <a:prstGeom prst="roundRect">
            <a:avLst>
              <a:gd name="adj" fmla="val 4144"/>
            </a:avLst>
          </a:prstGeom>
          <a:solidFill>
            <a:srgbClr val="E7F5F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439863" defTabSz="914373" fontAlgn="auto">
              <a:spcBef>
                <a:spcPts val="0"/>
              </a:spcBef>
              <a:spcAft>
                <a:spcPts val="0"/>
              </a:spcAft>
            </a:pPr>
            <a:endParaRPr lang="ru-RU" sz="2800" b="1" kern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6266189" y="2391732"/>
            <a:ext cx="5988514" cy="1456603"/>
          </a:xfrm>
          <a:prstGeom prst="roundRect">
            <a:avLst>
              <a:gd name="adj" fmla="val 4144"/>
            </a:avLst>
          </a:prstGeom>
          <a:solidFill>
            <a:srgbClr val="E7F5F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439863" defTabSz="914373" fontAlgn="auto">
              <a:spcBef>
                <a:spcPts val="0"/>
              </a:spcBef>
              <a:spcAft>
                <a:spcPts val="0"/>
              </a:spcAft>
            </a:pPr>
            <a:endParaRPr lang="ru-RU" sz="2800" b="1" kern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6266189" y="4315665"/>
            <a:ext cx="5988514" cy="1456603"/>
          </a:xfrm>
          <a:prstGeom prst="roundRect">
            <a:avLst>
              <a:gd name="adj" fmla="val 4144"/>
            </a:avLst>
          </a:prstGeom>
          <a:solidFill>
            <a:srgbClr val="E7F5F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439863" defTabSz="914373" fontAlgn="auto">
              <a:spcBef>
                <a:spcPts val="0"/>
              </a:spcBef>
              <a:spcAft>
                <a:spcPts val="0"/>
              </a:spcAft>
            </a:pPr>
            <a:endParaRPr lang="ru-RU" sz="2800" b="1" kern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6266189" y="6239597"/>
            <a:ext cx="5988514" cy="1456603"/>
          </a:xfrm>
          <a:prstGeom prst="roundRect">
            <a:avLst>
              <a:gd name="adj" fmla="val 4144"/>
            </a:avLst>
          </a:prstGeom>
          <a:solidFill>
            <a:srgbClr val="E7F5F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439863" defTabSz="914373" fontAlgn="auto">
              <a:spcBef>
                <a:spcPts val="0"/>
              </a:spcBef>
              <a:spcAft>
                <a:spcPts val="0"/>
              </a:spcAft>
            </a:pPr>
            <a:endParaRPr lang="ru-RU" sz="2800" b="1" kern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370506" y="2391732"/>
            <a:ext cx="5778438" cy="1456603"/>
          </a:xfrm>
          <a:prstGeom prst="roundRect">
            <a:avLst>
              <a:gd name="adj" fmla="val 4144"/>
            </a:avLst>
          </a:prstGeom>
          <a:solidFill>
            <a:srgbClr val="E7F5F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439863" defTabSz="914373" fontAlgn="auto">
              <a:spcBef>
                <a:spcPts val="0"/>
              </a:spcBef>
              <a:spcAft>
                <a:spcPts val="0"/>
              </a:spcAft>
            </a:pPr>
            <a:endParaRPr lang="ru-RU" sz="2800" b="1" kern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5298" y="152402"/>
            <a:ext cx="8619405" cy="698685"/>
          </a:xfrm>
        </p:spPr>
        <p:txBody>
          <a:bodyPr/>
          <a:lstStyle/>
          <a:p>
            <a:r>
              <a:rPr lang="ru-RU" dirty="0"/>
              <a:t>Основные задачи </a:t>
            </a:r>
            <a:r>
              <a:rPr lang="ru-RU" dirty="0" smtClean="0"/>
              <a:t>Корпорации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370506" y="1149183"/>
            <a:ext cx="11884197" cy="725733"/>
          </a:xfrm>
        </p:spPr>
        <p:txBody>
          <a:bodyPr anchor="b"/>
          <a:lstStyle/>
          <a:p>
            <a:r>
              <a:rPr lang="ru-RU" b="1" dirty="0"/>
              <a:t>«Единое окно» по оказанию поддержки субъектам МСП и организациям </a:t>
            </a:r>
            <a:r>
              <a:rPr lang="ru-RU" b="1" dirty="0" smtClean="0"/>
              <a:t>инфраструктуры</a:t>
            </a:r>
            <a:endParaRPr lang="ru-RU" b="1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2065775" y="2391732"/>
            <a:ext cx="4176000" cy="1442667"/>
          </a:xfrm>
          <a:prstGeom prst="rect">
            <a:avLst/>
          </a:prstGeom>
        </p:spPr>
        <p:txBody>
          <a:bodyPr wrap="square" lIns="144000" tIns="0" rIns="36000" bIns="0" anchor="ctr">
            <a:noAutofit/>
          </a:bodyPr>
          <a:lstStyle/>
          <a:p>
            <a:pPr defTabSz="957263">
              <a:lnSpc>
                <a:spcPct val="106000"/>
              </a:lnSpc>
              <a:spcBef>
                <a:spcPts val="1800"/>
              </a:spcBef>
            </a:pPr>
            <a:r>
              <a:rPr lang="ru-RU" sz="1600" dirty="0" smtClean="0">
                <a:latin typeface="+mn-lt"/>
                <a:cs typeface="+mn-cs"/>
              </a:rPr>
              <a:t>Финансирование - привлечение денежных </a:t>
            </a:r>
            <a:r>
              <a:rPr lang="ru-RU" sz="1600" dirty="0">
                <a:latin typeface="+mn-lt"/>
                <a:cs typeface="+mn-cs"/>
              </a:rPr>
              <a:t>средств российских, иностранных и международных организаций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2065775" y="4301728"/>
            <a:ext cx="4176000" cy="1470540"/>
          </a:xfrm>
          <a:prstGeom prst="rect">
            <a:avLst/>
          </a:prstGeom>
        </p:spPr>
        <p:txBody>
          <a:bodyPr wrap="square" lIns="144000" tIns="0" rIns="36000" bIns="0" anchor="ctr">
            <a:noAutofit/>
          </a:bodyPr>
          <a:lstStyle/>
          <a:p>
            <a:pPr defTabSz="957263">
              <a:lnSpc>
                <a:spcPct val="106000"/>
              </a:lnSpc>
              <a:spcBef>
                <a:spcPts val="1800"/>
              </a:spcBef>
            </a:pPr>
            <a:r>
              <a:rPr lang="ru-RU" sz="1600" dirty="0">
                <a:latin typeface="+mn-lt"/>
                <a:cs typeface="+mn-cs"/>
              </a:rPr>
              <a:t>Гарантийная поддержка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2065775" y="6239597"/>
            <a:ext cx="4176000" cy="1456603"/>
          </a:xfrm>
          <a:prstGeom prst="rect">
            <a:avLst/>
          </a:prstGeom>
        </p:spPr>
        <p:txBody>
          <a:bodyPr wrap="square" lIns="144000" tIns="0" rIns="36000" bIns="0" anchor="ctr">
            <a:noAutofit/>
          </a:bodyPr>
          <a:lstStyle/>
          <a:p>
            <a:pPr defTabSz="957263">
              <a:lnSpc>
                <a:spcPct val="106000"/>
              </a:lnSpc>
              <a:spcBef>
                <a:spcPts val="1800"/>
              </a:spcBef>
            </a:pPr>
            <a:r>
              <a:rPr lang="ru-RU" sz="1600" dirty="0">
                <a:latin typeface="+mn-lt"/>
                <a:cs typeface="+mn-cs"/>
              </a:rPr>
              <a:t>Сопровождение инвестиционных проектов МСП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7961458" y="2391732"/>
            <a:ext cx="4176000" cy="1442667"/>
          </a:xfrm>
          <a:prstGeom prst="rect">
            <a:avLst/>
          </a:prstGeom>
        </p:spPr>
        <p:txBody>
          <a:bodyPr wrap="square" lIns="144000" tIns="0" rIns="36000" bIns="0" anchor="ctr">
            <a:noAutofit/>
          </a:bodyPr>
          <a:lstStyle/>
          <a:p>
            <a:pPr defTabSz="957263">
              <a:lnSpc>
                <a:spcPct val="106000"/>
              </a:lnSpc>
              <a:spcBef>
                <a:spcPts val="1800"/>
              </a:spcBef>
            </a:pPr>
            <a:r>
              <a:rPr lang="ru-RU" sz="1600" dirty="0">
                <a:latin typeface="+mn-lt"/>
                <a:cs typeface="+mn-cs"/>
              </a:rPr>
              <a:t>Расширение доступа к государственным закупкам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7961458" y="4301728"/>
            <a:ext cx="4176000" cy="1470540"/>
          </a:xfrm>
          <a:prstGeom prst="rect">
            <a:avLst/>
          </a:prstGeom>
        </p:spPr>
        <p:txBody>
          <a:bodyPr wrap="square" lIns="144000" tIns="0" rIns="36000" bIns="0" anchor="ctr">
            <a:noAutofit/>
          </a:bodyPr>
          <a:lstStyle/>
          <a:p>
            <a:pPr defTabSz="957263">
              <a:lnSpc>
                <a:spcPct val="106000"/>
              </a:lnSpc>
              <a:spcBef>
                <a:spcPts val="1800"/>
              </a:spcBef>
            </a:pPr>
            <a:r>
              <a:rPr lang="ru-RU" sz="1600" dirty="0">
                <a:latin typeface="+mn-lt"/>
                <a:cs typeface="+mn-cs"/>
              </a:rPr>
              <a:t>Помощь во взаимодействии с органами власти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7961458" y="6239597"/>
            <a:ext cx="4176000" cy="1456603"/>
          </a:xfrm>
          <a:prstGeom prst="rect">
            <a:avLst/>
          </a:prstGeom>
        </p:spPr>
        <p:txBody>
          <a:bodyPr wrap="square" lIns="144000" tIns="0" rIns="36000" bIns="0" anchor="ctr">
            <a:noAutofit/>
          </a:bodyPr>
          <a:lstStyle/>
          <a:p>
            <a:pPr defTabSz="957263">
              <a:lnSpc>
                <a:spcPct val="106000"/>
              </a:lnSpc>
              <a:spcBef>
                <a:spcPts val="1800"/>
              </a:spcBef>
            </a:pPr>
            <a:r>
              <a:rPr lang="ru-RU" sz="1600" dirty="0">
                <a:latin typeface="+mn-lt"/>
                <a:cs typeface="+mn-cs"/>
              </a:rPr>
              <a:t>Развитие законодательства в сфере МСП</a:t>
            </a:r>
          </a:p>
        </p:txBody>
      </p:sp>
      <p:grpSp>
        <p:nvGrpSpPr>
          <p:cNvPr id="65" name="Группа 64"/>
          <p:cNvGrpSpPr/>
          <p:nvPr/>
        </p:nvGrpSpPr>
        <p:grpSpPr>
          <a:xfrm>
            <a:off x="6718481" y="6403616"/>
            <a:ext cx="790685" cy="1128564"/>
            <a:chOff x="2992411" y="6448107"/>
            <a:chExt cx="869753" cy="1241420"/>
          </a:xfrm>
        </p:grpSpPr>
        <p:grpSp>
          <p:nvGrpSpPr>
            <p:cNvPr id="60" name="Group 70"/>
            <p:cNvGrpSpPr/>
            <p:nvPr/>
          </p:nvGrpSpPr>
          <p:grpSpPr>
            <a:xfrm>
              <a:off x="2992411" y="6448107"/>
              <a:ext cx="869753" cy="1241420"/>
              <a:chOff x="9005888" y="7118350"/>
              <a:chExt cx="360363" cy="514350"/>
            </a:xfrm>
            <a:solidFill>
              <a:schemeClr val="tx1"/>
            </a:solidFill>
          </p:grpSpPr>
          <p:sp>
            <p:nvSpPr>
              <p:cNvPr id="61" name="Freeform 336"/>
              <p:cNvSpPr>
                <a:spLocks/>
              </p:cNvSpPr>
              <p:nvPr/>
            </p:nvSpPr>
            <p:spPr bwMode="auto">
              <a:xfrm>
                <a:off x="9005888" y="7493000"/>
                <a:ext cx="339725" cy="139700"/>
              </a:xfrm>
              <a:custGeom>
                <a:avLst/>
                <a:gdLst>
                  <a:gd name="T0" fmla="*/ 100 w 116"/>
                  <a:gd name="T1" fmla="*/ 48 h 48"/>
                  <a:gd name="T2" fmla="*/ 17 w 116"/>
                  <a:gd name="T3" fmla="*/ 48 h 48"/>
                  <a:gd name="T4" fmla="*/ 0 w 116"/>
                  <a:gd name="T5" fmla="*/ 31 h 48"/>
                  <a:gd name="T6" fmla="*/ 0 w 116"/>
                  <a:gd name="T7" fmla="*/ 0 h 48"/>
                  <a:gd name="T8" fmla="*/ 12 w 116"/>
                  <a:gd name="T9" fmla="*/ 0 h 48"/>
                  <a:gd name="T10" fmla="*/ 12 w 116"/>
                  <a:gd name="T11" fmla="*/ 31 h 48"/>
                  <a:gd name="T12" fmla="*/ 17 w 116"/>
                  <a:gd name="T13" fmla="*/ 36 h 48"/>
                  <a:gd name="T14" fmla="*/ 100 w 116"/>
                  <a:gd name="T15" fmla="*/ 36 h 48"/>
                  <a:gd name="T16" fmla="*/ 104 w 116"/>
                  <a:gd name="T17" fmla="*/ 31 h 48"/>
                  <a:gd name="T18" fmla="*/ 104 w 116"/>
                  <a:gd name="T19" fmla="*/ 25 h 48"/>
                  <a:gd name="T20" fmla="*/ 116 w 116"/>
                  <a:gd name="T21" fmla="*/ 25 h 48"/>
                  <a:gd name="T22" fmla="*/ 116 w 116"/>
                  <a:gd name="T23" fmla="*/ 31 h 48"/>
                  <a:gd name="T24" fmla="*/ 100 w 116"/>
                  <a:gd name="T25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6" h="48">
                    <a:moveTo>
                      <a:pt x="100" y="48"/>
                    </a:moveTo>
                    <a:cubicBezTo>
                      <a:pt x="17" y="48"/>
                      <a:pt x="17" y="48"/>
                      <a:pt x="17" y="48"/>
                    </a:cubicBezTo>
                    <a:cubicBezTo>
                      <a:pt x="8" y="48"/>
                      <a:pt x="0" y="40"/>
                      <a:pt x="0" y="3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12" y="34"/>
                      <a:pt x="14" y="36"/>
                      <a:pt x="17" y="36"/>
                    </a:cubicBezTo>
                    <a:cubicBezTo>
                      <a:pt x="100" y="36"/>
                      <a:pt x="100" y="36"/>
                      <a:pt x="100" y="36"/>
                    </a:cubicBezTo>
                    <a:cubicBezTo>
                      <a:pt x="102" y="36"/>
                      <a:pt x="104" y="34"/>
                      <a:pt x="104" y="31"/>
                    </a:cubicBezTo>
                    <a:cubicBezTo>
                      <a:pt x="104" y="25"/>
                      <a:pt x="104" y="25"/>
                      <a:pt x="104" y="25"/>
                    </a:cubicBezTo>
                    <a:cubicBezTo>
                      <a:pt x="116" y="25"/>
                      <a:pt x="116" y="25"/>
                      <a:pt x="116" y="25"/>
                    </a:cubicBezTo>
                    <a:cubicBezTo>
                      <a:pt x="116" y="31"/>
                      <a:pt x="116" y="31"/>
                      <a:pt x="116" y="31"/>
                    </a:cubicBezTo>
                    <a:cubicBezTo>
                      <a:pt x="116" y="40"/>
                      <a:pt x="109" y="48"/>
                      <a:pt x="100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00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63" name="Freeform 338"/>
              <p:cNvSpPr>
                <a:spLocks/>
              </p:cNvSpPr>
              <p:nvPr/>
            </p:nvSpPr>
            <p:spPr bwMode="auto">
              <a:xfrm>
                <a:off x="9005888" y="7118350"/>
                <a:ext cx="360363" cy="458788"/>
              </a:xfrm>
              <a:custGeom>
                <a:avLst/>
                <a:gdLst>
                  <a:gd name="T0" fmla="*/ 32 w 123"/>
                  <a:gd name="T1" fmla="*/ 157 h 157"/>
                  <a:gd name="T2" fmla="*/ 20 w 123"/>
                  <a:gd name="T3" fmla="*/ 157 h 157"/>
                  <a:gd name="T4" fmla="*/ 20 w 123"/>
                  <a:gd name="T5" fmla="*/ 154 h 157"/>
                  <a:gd name="T6" fmla="*/ 38 w 123"/>
                  <a:gd name="T7" fmla="*/ 136 h 157"/>
                  <a:gd name="T8" fmla="*/ 107 w 123"/>
                  <a:gd name="T9" fmla="*/ 136 h 157"/>
                  <a:gd name="T10" fmla="*/ 111 w 123"/>
                  <a:gd name="T11" fmla="*/ 131 h 157"/>
                  <a:gd name="T12" fmla="*/ 111 w 123"/>
                  <a:gd name="T13" fmla="*/ 17 h 157"/>
                  <a:gd name="T14" fmla="*/ 107 w 123"/>
                  <a:gd name="T15" fmla="*/ 12 h 157"/>
                  <a:gd name="T16" fmla="*/ 17 w 123"/>
                  <a:gd name="T17" fmla="*/ 12 h 157"/>
                  <a:gd name="T18" fmla="*/ 12 w 123"/>
                  <a:gd name="T19" fmla="*/ 17 h 157"/>
                  <a:gd name="T20" fmla="*/ 12 w 123"/>
                  <a:gd name="T21" fmla="*/ 144 h 157"/>
                  <a:gd name="T22" fmla="*/ 0 w 123"/>
                  <a:gd name="T23" fmla="*/ 144 h 157"/>
                  <a:gd name="T24" fmla="*/ 0 w 123"/>
                  <a:gd name="T25" fmla="*/ 17 h 157"/>
                  <a:gd name="T26" fmla="*/ 17 w 123"/>
                  <a:gd name="T27" fmla="*/ 0 h 157"/>
                  <a:gd name="T28" fmla="*/ 107 w 123"/>
                  <a:gd name="T29" fmla="*/ 0 h 157"/>
                  <a:gd name="T30" fmla="*/ 123 w 123"/>
                  <a:gd name="T31" fmla="*/ 17 h 157"/>
                  <a:gd name="T32" fmla="*/ 123 w 123"/>
                  <a:gd name="T33" fmla="*/ 131 h 157"/>
                  <a:gd name="T34" fmla="*/ 107 w 123"/>
                  <a:gd name="T35" fmla="*/ 148 h 157"/>
                  <a:gd name="T36" fmla="*/ 38 w 123"/>
                  <a:gd name="T37" fmla="*/ 148 h 157"/>
                  <a:gd name="T38" fmla="*/ 32 w 123"/>
                  <a:gd name="T39" fmla="*/ 154 h 157"/>
                  <a:gd name="T40" fmla="*/ 32 w 123"/>
                  <a:gd name="T41" fmla="*/ 157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3" h="157">
                    <a:moveTo>
                      <a:pt x="32" y="157"/>
                    </a:moveTo>
                    <a:cubicBezTo>
                      <a:pt x="20" y="157"/>
                      <a:pt x="20" y="157"/>
                      <a:pt x="20" y="157"/>
                    </a:cubicBezTo>
                    <a:cubicBezTo>
                      <a:pt x="20" y="154"/>
                      <a:pt x="20" y="154"/>
                      <a:pt x="20" y="154"/>
                    </a:cubicBezTo>
                    <a:cubicBezTo>
                      <a:pt x="20" y="144"/>
                      <a:pt x="28" y="136"/>
                      <a:pt x="38" y="136"/>
                    </a:cubicBezTo>
                    <a:cubicBezTo>
                      <a:pt x="107" y="136"/>
                      <a:pt x="107" y="136"/>
                      <a:pt x="107" y="136"/>
                    </a:cubicBezTo>
                    <a:cubicBezTo>
                      <a:pt x="109" y="136"/>
                      <a:pt x="111" y="134"/>
                      <a:pt x="111" y="131"/>
                    </a:cubicBezTo>
                    <a:cubicBezTo>
                      <a:pt x="111" y="17"/>
                      <a:pt x="111" y="17"/>
                      <a:pt x="111" y="17"/>
                    </a:cubicBezTo>
                    <a:cubicBezTo>
                      <a:pt x="111" y="14"/>
                      <a:pt x="109" y="12"/>
                      <a:pt x="107" y="1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4" y="12"/>
                      <a:pt x="12" y="14"/>
                      <a:pt x="12" y="17"/>
                    </a:cubicBezTo>
                    <a:cubicBezTo>
                      <a:pt x="12" y="144"/>
                      <a:pt x="12" y="144"/>
                      <a:pt x="12" y="144"/>
                    </a:cubicBezTo>
                    <a:cubicBezTo>
                      <a:pt x="0" y="144"/>
                      <a:pt x="0" y="144"/>
                      <a:pt x="0" y="144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8"/>
                      <a:pt x="8" y="0"/>
                      <a:pt x="17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6" y="0"/>
                      <a:pt x="123" y="8"/>
                      <a:pt x="123" y="17"/>
                    </a:cubicBezTo>
                    <a:cubicBezTo>
                      <a:pt x="123" y="131"/>
                      <a:pt x="123" y="131"/>
                      <a:pt x="123" y="131"/>
                    </a:cubicBezTo>
                    <a:cubicBezTo>
                      <a:pt x="123" y="140"/>
                      <a:pt x="116" y="148"/>
                      <a:pt x="107" y="148"/>
                    </a:cubicBezTo>
                    <a:cubicBezTo>
                      <a:pt x="38" y="148"/>
                      <a:pt x="38" y="148"/>
                      <a:pt x="38" y="148"/>
                    </a:cubicBezTo>
                    <a:cubicBezTo>
                      <a:pt x="35" y="148"/>
                      <a:pt x="32" y="150"/>
                      <a:pt x="32" y="154"/>
                    </a:cubicBezTo>
                    <a:lnTo>
                      <a:pt x="32" y="1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00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64" name="Прямоугольник 63"/>
            <p:cNvSpPr/>
            <p:nvPr/>
          </p:nvSpPr>
          <p:spPr>
            <a:xfrm>
              <a:off x="3078887" y="6738288"/>
              <a:ext cx="696730" cy="194158"/>
            </a:xfrm>
            <a:prstGeom prst="rect">
              <a:avLst/>
            </a:prstGeom>
          </p:spPr>
          <p:txBody>
            <a:bodyPr wrap="square" lIns="72000" tIns="0" rIns="36000" bIns="0" anchor="ctr">
              <a:noAutofit/>
            </a:bodyPr>
            <a:lstStyle/>
            <a:p>
              <a:pPr defTabSz="957263">
                <a:lnSpc>
                  <a:spcPct val="106000"/>
                </a:lnSpc>
                <a:spcBef>
                  <a:spcPts val="1800"/>
                </a:spcBef>
              </a:pPr>
              <a:r>
                <a:rPr lang="ru-RU" sz="1400" b="1" dirty="0" smtClean="0">
                  <a:latin typeface="+mn-lt"/>
                  <a:cs typeface="+mn-cs"/>
                </a:rPr>
                <a:t>Закон</a:t>
              </a:r>
              <a:endParaRPr lang="ru-RU" sz="1400" b="1" dirty="0">
                <a:latin typeface="+mn-lt"/>
                <a:cs typeface="+mn-cs"/>
              </a:endParaRPr>
            </a:p>
          </p:txBody>
        </p:sp>
      </p:grpSp>
      <p:cxnSp>
        <p:nvCxnSpPr>
          <p:cNvPr id="89" name="Прямая соединительная линия 88"/>
          <p:cNvCxnSpPr/>
          <p:nvPr/>
        </p:nvCxnSpPr>
        <p:spPr>
          <a:xfrm>
            <a:off x="363538" y="1938338"/>
            <a:ext cx="118911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Прямоугольник 41"/>
          <p:cNvSpPr/>
          <p:nvPr/>
        </p:nvSpPr>
        <p:spPr>
          <a:xfrm>
            <a:off x="6352209" y="2500697"/>
            <a:ext cx="1337582" cy="405375"/>
          </a:xfrm>
          <a:prstGeom prst="rect">
            <a:avLst/>
          </a:prstGeom>
        </p:spPr>
        <p:txBody>
          <a:bodyPr wrap="square" lIns="144000" tIns="0" rIns="36000" bIns="0" anchor="ctr">
            <a:noAutofit/>
          </a:bodyPr>
          <a:lstStyle/>
          <a:p>
            <a:pPr algn="ctr" defTabSz="957263">
              <a:lnSpc>
                <a:spcPct val="106000"/>
              </a:lnSpc>
              <a:spcBef>
                <a:spcPts val="1800"/>
              </a:spcBef>
            </a:pPr>
            <a:r>
              <a:rPr lang="ru-RU" sz="1400" b="1" dirty="0" smtClean="0">
                <a:latin typeface="+mn-lt"/>
                <a:cs typeface="+mn-cs"/>
              </a:rPr>
              <a:t>ГОСЗАКАЗ</a:t>
            </a:r>
            <a:endParaRPr lang="ru-RU" sz="1400" b="1" dirty="0">
              <a:latin typeface="+mn-lt"/>
              <a:cs typeface="+mn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181" b="9094"/>
          <a:stretch/>
        </p:blipFill>
        <p:spPr>
          <a:xfrm>
            <a:off x="6553733" y="4451518"/>
            <a:ext cx="1007003" cy="1243703"/>
          </a:xfrm>
          <a:prstGeom prst="rect">
            <a:avLst/>
          </a:prstGeom>
        </p:spPr>
      </p:pic>
      <p:grpSp>
        <p:nvGrpSpPr>
          <p:cNvPr id="88" name="Группа 87"/>
          <p:cNvGrpSpPr/>
          <p:nvPr/>
        </p:nvGrpSpPr>
        <p:grpSpPr>
          <a:xfrm>
            <a:off x="608432" y="4425197"/>
            <a:ext cx="1223602" cy="1223602"/>
            <a:chOff x="1681558" y="3895979"/>
            <a:chExt cx="919310" cy="919310"/>
          </a:xfrm>
        </p:grpSpPr>
        <p:sp>
          <p:nvSpPr>
            <p:cNvPr id="92" name="Овал 91"/>
            <p:cNvSpPr/>
            <p:nvPr/>
          </p:nvSpPr>
          <p:spPr>
            <a:xfrm>
              <a:off x="1681558" y="3895979"/>
              <a:ext cx="919310" cy="919310"/>
            </a:xfrm>
            <a:prstGeom prst="ellipse">
              <a:avLst/>
            </a:prstGeom>
            <a:noFill/>
            <a:ln w="66675" cmpd="thinThick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00"/>
            </a:p>
          </p:txBody>
        </p:sp>
        <p:sp>
          <p:nvSpPr>
            <p:cNvPr id="95" name="Арка 94"/>
            <p:cNvSpPr/>
            <p:nvPr/>
          </p:nvSpPr>
          <p:spPr>
            <a:xfrm>
              <a:off x="1810109" y="4007470"/>
              <a:ext cx="651256" cy="592051"/>
            </a:xfrm>
            <a:prstGeom prst="blockArc">
              <a:avLst>
                <a:gd name="adj1" fmla="val 10800000"/>
                <a:gd name="adj2" fmla="val 19045048"/>
                <a:gd name="adj3" fmla="val 0"/>
              </a:avLst>
            </a:prstGeom>
            <a:solidFill>
              <a:schemeClr val="tx1"/>
            </a:solidFill>
            <a:ln w="22225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00">
                <a:solidFill>
                  <a:schemeClr val="tx1"/>
                </a:solidFill>
              </a:endParaRPr>
            </a:p>
          </p:txBody>
        </p:sp>
        <p:sp>
          <p:nvSpPr>
            <p:cNvPr id="96" name="Прямоугольник 95"/>
            <p:cNvSpPr/>
            <p:nvPr/>
          </p:nvSpPr>
          <p:spPr>
            <a:xfrm rot="20269865">
              <a:off x="1726479" y="4237738"/>
              <a:ext cx="846840" cy="233316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ctr" defTabSz="957263">
                <a:lnSpc>
                  <a:spcPct val="106000"/>
                </a:lnSpc>
                <a:spcBef>
                  <a:spcPts val="1800"/>
                </a:spcBef>
              </a:pPr>
              <a:r>
                <a:rPr lang="ru-RU" sz="1800" b="1" dirty="0" smtClean="0">
                  <a:latin typeface="+mn-lt"/>
                  <a:cs typeface="+mn-cs"/>
                </a:rPr>
                <a:t>Гарантия</a:t>
              </a:r>
              <a:endParaRPr lang="ru-RU" sz="1800" b="1" dirty="0">
                <a:latin typeface="+mn-lt"/>
                <a:cs typeface="+mn-cs"/>
              </a:endParaRPr>
            </a:p>
          </p:txBody>
        </p:sp>
        <p:sp>
          <p:nvSpPr>
            <p:cNvPr id="97" name="Арка 96"/>
            <p:cNvSpPr/>
            <p:nvPr/>
          </p:nvSpPr>
          <p:spPr>
            <a:xfrm flipH="1" flipV="1">
              <a:off x="1829585" y="4112323"/>
              <a:ext cx="651256" cy="592051"/>
            </a:xfrm>
            <a:prstGeom prst="blockArc">
              <a:avLst>
                <a:gd name="adj1" fmla="val 10800000"/>
                <a:gd name="adj2" fmla="val 19045048"/>
                <a:gd name="adj3" fmla="val 0"/>
              </a:avLst>
            </a:prstGeom>
            <a:solidFill>
              <a:schemeClr val="tx1"/>
            </a:solidFill>
            <a:ln w="22225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00">
                <a:solidFill>
                  <a:schemeClr val="tx1"/>
                </a:solidFill>
              </a:endParaRPr>
            </a:p>
          </p:txBody>
        </p:sp>
      </p:grpSp>
      <p:sp>
        <p:nvSpPr>
          <p:cNvPr id="152" name="Овал 151"/>
          <p:cNvSpPr/>
          <p:nvPr/>
        </p:nvSpPr>
        <p:spPr>
          <a:xfrm>
            <a:off x="794586" y="2805901"/>
            <a:ext cx="470822" cy="470823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₽</a:t>
            </a:r>
            <a:endParaRPr lang="ru-RU" b="1" dirty="0">
              <a:solidFill>
                <a:schemeClr val="tx1"/>
              </a:solidFill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444590" y="6468900"/>
            <a:ext cx="1624233" cy="1036429"/>
            <a:chOff x="402268" y="6524625"/>
            <a:chExt cx="1342341" cy="856553"/>
          </a:xfrm>
        </p:grpSpPr>
        <p:sp>
          <p:nvSpPr>
            <p:cNvPr id="129" name="Freeform 72"/>
            <p:cNvSpPr>
              <a:spLocks noChangeAspect="1" noEditPoints="1"/>
            </p:cNvSpPr>
            <p:nvPr/>
          </p:nvSpPr>
          <p:spPr bwMode="auto">
            <a:xfrm>
              <a:off x="1172328" y="6561951"/>
              <a:ext cx="572281" cy="781900"/>
            </a:xfrm>
            <a:custGeom>
              <a:avLst/>
              <a:gdLst/>
              <a:ahLst/>
              <a:cxnLst>
                <a:cxn ang="0">
                  <a:pos x="69" y="0"/>
                </a:cxn>
                <a:cxn ang="0">
                  <a:pos x="37" y="18"/>
                </a:cxn>
                <a:cxn ang="0">
                  <a:pos x="14" y="0"/>
                </a:cxn>
                <a:cxn ang="0">
                  <a:pos x="0" y="2"/>
                </a:cxn>
                <a:cxn ang="0">
                  <a:pos x="33" y="32"/>
                </a:cxn>
                <a:cxn ang="0">
                  <a:pos x="33" y="118"/>
                </a:cxn>
                <a:cxn ang="0">
                  <a:pos x="41" y="118"/>
                </a:cxn>
                <a:cxn ang="0">
                  <a:pos x="41" y="36"/>
                </a:cxn>
                <a:cxn ang="0">
                  <a:pos x="86" y="3"/>
                </a:cxn>
                <a:cxn ang="0">
                  <a:pos x="69" y="0"/>
                </a:cxn>
                <a:cxn ang="0">
                  <a:pos x="10" y="7"/>
                </a:cxn>
                <a:cxn ang="0">
                  <a:pos x="37" y="24"/>
                </a:cxn>
                <a:cxn ang="0">
                  <a:pos x="71" y="10"/>
                </a:cxn>
                <a:cxn ang="0">
                  <a:pos x="37" y="32"/>
                </a:cxn>
                <a:cxn ang="0">
                  <a:pos x="10" y="7"/>
                </a:cxn>
              </a:cxnLst>
              <a:rect l="0" t="0" r="r" b="b"/>
              <a:pathLst>
                <a:path w="86" h="118">
                  <a:moveTo>
                    <a:pt x="69" y="0"/>
                  </a:moveTo>
                  <a:cubicBezTo>
                    <a:pt x="48" y="0"/>
                    <a:pt x="40" y="7"/>
                    <a:pt x="37" y="18"/>
                  </a:cubicBezTo>
                  <a:cubicBezTo>
                    <a:pt x="37" y="18"/>
                    <a:pt x="31" y="2"/>
                    <a:pt x="14" y="0"/>
                  </a:cubicBezTo>
                  <a:cubicBezTo>
                    <a:pt x="9" y="0"/>
                    <a:pt x="4" y="0"/>
                    <a:pt x="0" y="2"/>
                  </a:cubicBezTo>
                  <a:cubicBezTo>
                    <a:pt x="7" y="39"/>
                    <a:pt x="25" y="35"/>
                    <a:pt x="33" y="32"/>
                  </a:cubicBezTo>
                  <a:cubicBezTo>
                    <a:pt x="33" y="118"/>
                    <a:pt x="33" y="118"/>
                    <a:pt x="33" y="118"/>
                  </a:cubicBezTo>
                  <a:cubicBezTo>
                    <a:pt x="41" y="118"/>
                    <a:pt x="41" y="118"/>
                    <a:pt x="41" y="118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50" y="42"/>
                    <a:pt x="73" y="50"/>
                    <a:pt x="86" y="3"/>
                  </a:cubicBezTo>
                  <a:cubicBezTo>
                    <a:pt x="81" y="1"/>
                    <a:pt x="75" y="0"/>
                    <a:pt x="69" y="0"/>
                  </a:cubicBezTo>
                  <a:close/>
                  <a:moveTo>
                    <a:pt x="10" y="7"/>
                  </a:moveTo>
                  <a:cubicBezTo>
                    <a:pt x="28" y="11"/>
                    <a:pt x="37" y="24"/>
                    <a:pt x="37" y="24"/>
                  </a:cubicBezTo>
                  <a:cubicBezTo>
                    <a:pt x="37" y="24"/>
                    <a:pt x="46" y="9"/>
                    <a:pt x="71" y="10"/>
                  </a:cubicBezTo>
                  <a:cubicBezTo>
                    <a:pt x="71" y="10"/>
                    <a:pt x="43" y="20"/>
                    <a:pt x="37" y="32"/>
                  </a:cubicBezTo>
                  <a:cubicBezTo>
                    <a:pt x="35" y="25"/>
                    <a:pt x="25" y="19"/>
                    <a:pt x="10" y="7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02268" y="6524625"/>
              <a:ext cx="856553" cy="856553"/>
            </a:xfrm>
            <a:prstGeom prst="rect">
              <a:avLst/>
            </a:prstGeom>
          </p:spPr>
        </p:pic>
      </p:grpSp>
      <p:sp>
        <p:nvSpPr>
          <p:cNvPr id="130" name="Freeform 9"/>
          <p:cNvSpPr>
            <a:spLocks noEditPoints="1"/>
          </p:cNvSpPr>
          <p:nvPr/>
        </p:nvSpPr>
        <p:spPr bwMode="auto">
          <a:xfrm>
            <a:off x="6642295" y="2926255"/>
            <a:ext cx="897774" cy="723097"/>
          </a:xfrm>
          <a:custGeom>
            <a:avLst/>
            <a:gdLst>
              <a:gd name="T0" fmla="*/ 308 w 445"/>
              <a:gd name="T1" fmla="*/ 41 h 358"/>
              <a:gd name="T2" fmla="*/ 288 w 445"/>
              <a:gd name="T3" fmla="*/ 12 h 358"/>
              <a:gd name="T4" fmla="*/ 183 w 445"/>
              <a:gd name="T5" fmla="*/ 31 h 358"/>
              <a:gd name="T6" fmla="*/ 89 w 445"/>
              <a:gd name="T7" fmla="*/ 49 h 358"/>
              <a:gd name="T8" fmla="*/ 34 w 445"/>
              <a:gd name="T9" fmla="*/ 158 h 358"/>
              <a:gd name="T10" fmla="*/ 223 w 445"/>
              <a:gd name="T11" fmla="*/ 355 h 358"/>
              <a:gd name="T12" fmla="*/ 239 w 445"/>
              <a:gd name="T13" fmla="*/ 354 h 358"/>
              <a:gd name="T14" fmla="*/ 68 w 445"/>
              <a:gd name="T15" fmla="*/ 193 h 358"/>
              <a:gd name="T16" fmla="*/ 72 w 445"/>
              <a:gd name="T17" fmla="*/ 102 h 358"/>
              <a:gd name="T18" fmla="*/ 175 w 445"/>
              <a:gd name="T19" fmla="*/ 53 h 358"/>
              <a:gd name="T20" fmla="*/ 252 w 445"/>
              <a:gd name="T21" fmla="*/ 35 h 358"/>
              <a:gd name="T22" fmla="*/ 271 w 445"/>
              <a:gd name="T23" fmla="*/ 48 h 358"/>
              <a:gd name="T24" fmla="*/ 227 w 445"/>
              <a:gd name="T25" fmla="*/ 72 h 358"/>
              <a:gd name="T26" fmla="*/ 159 w 445"/>
              <a:gd name="T27" fmla="*/ 95 h 358"/>
              <a:gd name="T28" fmla="*/ 131 w 445"/>
              <a:gd name="T29" fmla="*/ 144 h 358"/>
              <a:gd name="T30" fmla="*/ 234 w 445"/>
              <a:gd name="T31" fmla="*/ 153 h 358"/>
              <a:gd name="T32" fmla="*/ 357 w 445"/>
              <a:gd name="T33" fmla="*/ 256 h 358"/>
              <a:gd name="T34" fmla="*/ 364 w 445"/>
              <a:gd name="T35" fmla="*/ 237 h 358"/>
              <a:gd name="T36" fmla="*/ 220 w 445"/>
              <a:gd name="T37" fmla="*/ 132 h 358"/>
              <a:gd name="T38" fmla="*/ 143 w 445"/>
              <a:gd name="T39" fmla="*/ 121 h 358"/>
              <a:gd name="T40" fmla="*/ 230 w 445"/>
              <a:gd name="T41" fmla="*/ 96 h 358"/>
              <a:gd name="T42" fmla="*/ 305 w 445"/>
              <a:gd name="T43" fmla="*/ 63 h 358"/>
              <a:gd name="T44" fmla="*/ 390 w 445"/>
              <a:gd name="T45" fmla="*/ 111 h 358"/>
              <a:gd name="T46" fmla="*/ 360 w 445"/>
              <a:gd name="T47" fmla="*/ 205 h 358"/>
              <a:gd name="T48" fmla="*/ 378 w 445"/>
              <a:gd name="T49" fmla="*/ 217 h 358"/>
              <a:gd name="T50" fmla="*/ 407 w 445"/>
              <a:gd name="T51" fmla="*/ 97 h 358"/>
              <a:gd name="T52" fmla="*/ 85 w 445"/>
              <a:gd name="T53" fmla="*/ 40 h 358"/>
              <a:gd name="T54" fmla="*/ 73 w 445"/>
              <a:gd name="T55" fmla="*/ 21 h 358"/>
              <a:gd name="T56" fmla="*/ 13 w 445"/>
              <a:gd name="T57" fmla="*/ 160 h 358"/>
              <a:gd name="T58" fmla="*/ 24 w 445"/>
              <a:gd name="T59" fmla="*/ 149 h 358"/>
              <a:gd name="T60" fmla="*/ 443 w 445"/>
              <a:gd name="T61" fmla="*/ 95 h 358"/>
              <a:gd name="T62" fmla="*/ 314 w 445"/>
              <a:gd name="T63" fmla="*/ 16 h 358"/>
              <a:gd name="T64" fmla="*/ 422 w 445"/>
              <a:gd name="T65" fmla="*/ 102 h 358"/>
              <a:gd name="T66" fmla="*/ 436 w 445"/>
              <a:gd name="T67" fmla="*/ 109 h 358"/>
              <a:gd name="T68" fmla="*/ 249 w 445"/>
              <a:gd name="T69" fmla="*/ 188 h 358"/>
              <a:gd name="T70" fmla="*/ 234 w 445"/>
              <a:gd name="T71" fmla="*/ 205 h 358"/>
              <a:gd name="T72" fmla="*/ 336 w 445"/>
              <a:gd name="T73" fmla="*/ 292 h 358"/>
              <a:gd name="T74" fmla="*/ 344 w 445"/>
              <a:gd name="T75" fmla="*/ 272 h 358"/>
              <a:gd name="T76" fmla="*/ 217 w 445"/>
              <a:gd name="T77" fmla="*/ 214 h 358"/>
              <a:gd name="T78" fmla="*/ 202 w 445"/>
              <a:gd name="T79" fmla="*/ 231 h 358"/>
              <a:gd name="T80" fmla="*/ 308 w 445"/>
              <a:gd name="T81" fmla="*/ 318 h 358"/>
              <a:gd name="T82" fmla="*/ 315 w 445"/>
              <a:gd name="T83" fmla="*/ 299 h 358"/>
              <a:gd name="T84" fmla="*/ 180 w 445"/>
              <a:gd name="T85" fmla="*/ 237 h 358"/>
              <a:gd name="T86" fmla="*/ 166 w 445"/>
              <a:gd name="T87" fmla="*/ 254 h 358"/>
              <a:gd name="T88" fmla="*/ 273 w 445"/>
              <a:gd name="T89" fmla="*/ 340 h 358"/>
              <a:gd name="T90" fmla="*/ 280 w 445"/>
              <a:gd name="T91" fmla="*/ 321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45" h="358">
                <a:moveTo>
                  <a:pt x="361" y="57"/>
                </a:moveTo>
                <a:cubicBezTo>
                  <a:pt x="341" y="47"/>
                  <a:pt x="310" y="41"/>
                  <a:pt x="308" y="41"/>
                </a:cubicBezTo>
                <a:cubicBezTo>
                  <a:pt x="304" y="41"/>
                  <a:pt x="300" y="41"/>
                  <a:pt x="296" y="41"/>
                </a:cubicBezTo>
                <a:cubicBezTo>
                  <a:pt x="297" y="31"/>
                  <a:pt x="294" y="20"/>
                  <a:pt x="288" y="12"/>
                </a:cubicBezTo>
                <a:cubicBezTo>
                  <a:pt x="280" y="0"/>
                  <a:pt x="265" y="6"/>
                  <a:pt x="244" y="14"/>
                </a:cubicBezTo>
                <a:cubicBezTo>
                  <a:pt x="226" y="21"/>
                  <a:pt x="204" y="29"/>
                  <a:pt x="183" y="31"/>
                </a:cubicBezTo>
                <a:cubicBezTo>
                  <a:pt x="181" y="31"/>
                  <a:pt x="178" y="31"/>
                  <a:pt x="174" y="31"/>
                </a:cubicBezTo>
                <a:cubicBezTo>
                  <a:pt x="139" y="33"/>
                  <a:pt x="105" y="35"/>
                  <a:pt x="89" y="49"/>
                </a:cubicBezTo>
                <a:cubicBezTo>
                  <a:pt x="88" y="50"/>
                  <a:pt x="65" y="71"/>
                  <a:pt x="53" y="91"/>
                </a:cubicBezTo>
                <a:cubicBezTo>
                  <a:pt x="42" y="110"/>
                  <a:pt x="36" y="138"/>
                  <a:pt x="34" y="158"/>
                </a:cubicBezTo>
                <a:cubicBezTo>
                  <a:pt x="32" y="177"/>
                  <a:pt x="39" y="196"/>
                  <a:pt x="54" y="209"/>
                </a:cubicBezTo>
                <a:cubicBezTo>
                  <a:pt x="223" y="355"/>
                  <a:pt x="223" y="355"/>
                  <a:pt x="223" y="355"/>
                </a:cubicBezTo>
                <a:cubicBezTo>
                  <a:pt x="225" y="357"/>
                  <a:pt x="228" y="358"/>
                  <a:pt x="230" y="358"/>
                </a:cubicBezTo>
                <a:cubicBezTo>
                  <a:pt x="234" y="358"/>
                  <a:pt x="237" y="356"/>
                  <a:pt x="239" y="354"/>
                </a:cubicBezTo>
                <a:cubicBezTo>
                  <a:pt x="243" y="349"/>
                  <a:pt x="242" y="342"/>
                  <a:pt x="238" y="338"/>
                </a:cubicBezTo>
                <a:cubicBezTo>
                  <a:pt x="68" y="193"/>
                  <a:pt x="68" y="193"/>
                  <a:pt x="68" y="193"/>
                </a:cubicBezTo>
                <a:cubicBezTo>
                  <a:pt x="59" y="185"/>
                  <a:pt x="55" y="173"/>
                  <a:pt x="56" y="161"/>
                </a:cubicBezTo>
                <a:cubicBezTo>
                  <a:pt x="59" y="135"/>
                  <a:pt x="65" y="115"/>
                  <a:pt x="72" y="102"/>
                </a:cubicBezTo>
                <a:cubicBezTo>
                  <a:pt x="82" y="85"/>
                  <a:pt x="104" y="66"/>
                  <a:pt x="104" y="66"/>
                </a:cubicBezTo>
                <a:cubicBezTo>
                  <a:pt x="115" y="56"/>
                  <a:pt x="154" y="54"/>
                  <a:pt x="175" y="53"/>
                </a:cubicBezTo>
                <a:cubicBezTo>
                  <a:pt x="179" y="53"/>
                  <a:pt x="182" y="53"/>
                  <a:pt x="184" y="53"/>
                </a:cubicBezTo>
                <a:cubicBezTo>
                  <a:pt x="209" y="51"/>
                  <a:pt x="234" y="42"/>
                  <a:pt x="252" y="35"/>
                </a:cubicBezTo>
                <a:cubicBezTo>
                  <a:pt x="259" y="32"/>
                  <a:pt x="267" y="29"/>
                  <a:pt x="272" y="27"/>
                </a:cubicBezTo>
                <a:cubicBezTo>
                  <a:pt x="275" y="34"/>
                  <a:pt x="274" y="43"/>
                  <a:pt x="271" y="48"/>
                </a:cubicBezTo>
                <a:cubicBezTo>
                  <a:pt x="271" y="48"/>
                  <a:pt x="271" y="49"/>
                  <a:pt x="270" y="49"/>
                </a:cubicBezTo>
                <a:cubicBezTo>
                  <a:pt x="257" y="55"/>
                  <a:pt x="242" y="63"/>
                  <a:pt x="227" y="72"/>
                </a:cubicBezTo>
                <a:cubicBezTo>
                  <a:pt x="219" y="76"/>
                  <a:pt x="219" y="76"/>
                  <a:pt x="219" y="76"/>
                </a:cubicBezTo>
                <a:cubicBezTo>
                  <a:pt x="201" y="87"/>
                  <a:pt x="178" y="91"/>
                  <a:pt x="159" y="95"/>
                </a:cubicBezTo>
                <a:cubicBezTo>
                  <a:pt x="137" y="99"/>
                  <a:pt x="121" y="102"/>
                  <a:pt x="120" y="117"/>
                </a:cubicBezTo>
                <a:cubicBezTo>
                  <a:pt x="120" y="128"/>
                  <a:pt x="124" y="138"/>
                  <a:pt x="131" y="144"/>
                </a:cubicBezTo>
                <a:cubicBezTo>
                  <a:pt x="152" y="163"/>
                  <a:pt x="196" y="158"/>
                  <a:pt x="223" y="154"/>
                </a:cubicBezTo>
                <a:cubicBezTo>
                  <a:pt x="227" y="154"/>
                  <a:pt x="231" y="153"/>
                  <a:pt x="234" y="153"/>
                </a:cubicBezTo>
                <a:cubicBezTo>
                  <a:pt x="251" y="168"/>
                  <a:pt x="325" y="233"/>
                  <a:pt x="350" y="254"/>
                </a:cubicBezTo>
                <a:cubicBezTo>
                  <a:pt x="352" y="256"/>
                  <a:pt x="354" y="256"/>
                  <a:pt x="357" y="256"/>
                </a:cubicBezTo>
                <a:cubicBezTo>
                  <a:pt x="360" y="256"/>
                  <a:pt x="363" y="255"/>
                  <a:pt x="365" y="253"/>
                </a:cubicBezTo>
                <a:cubicBezTo>
                  <a:pt x="369" y="248"/>
                  <a:pt x="369" y="241"/>
                  <a:pt x="364" y="237"/>
                </a:cubicBezTo>
                <a:cubicBezTo>
                  <a:pt x="319" y="198"/>
                  <a:pt x="251" y="139"/>
                  <a:pt x="247" y="135"/>
                </a:cubicBezTo>
                <a:cubicBezTo>
                  <a:pt x="242" y="129"/>
                  <a:pt x="236" y="130"/>
                  <a:pt x="220" y="132"/>
                </a:cubicBezTo>
                <a:cubicBezTo>
                  <a:pt x="200" y="135"/>
                  <a:pt x="159" y="140"/>
                  <a:pt x="146" y="128"/>
                </a:cubicBezTo>
                <a:cubicBezTo>
                  <a:pt x="145" y="127"/>
                  <a:pt x="143" y="125"/>
                  <a:pt x="143" y="121"/>
                </a:cubicBezTo>
                <a:cubicBezTo>
                  <a:pt x="147" y="120"/>
                  <a:pt x="156" y="118"/>
                  <a:pt x="163" y="117"/>
                </a:cubicBezTo>
                <a:cubicBezTo>
                  <a:pt x="182" y="113"/>
                  <a:pt x="208" y="108"/>
                  <a:pt x="230" y="96"/>
                </a:cubicBezTo>
                <a:cubicBezTo>
                  <a:pt x="232" y="94"/>
                  <a:pt x="235" y="93"/>
                  <a:pt x="238" y="91"/>
                </a:cubicBezTo>
                <a:cubicBezTo>
                  <a:pt x="256" y="81"/>
                  <a:pt x="290" y="61"/>
                  <a:pt x="305" y="63"/>
                </a:cubicBezTo>
                <a:cubicBezTo>
                  <a:pt x="305" y="63"/>
                  <a:pt x="334" y="68"/>
                  <a:pt x="352" y="77"/>
                </a:cubicBezTo>
                <a:cubicBezTo>
                  <a:pt x="363" y="83"/>
                  <a:pt x="376" y="95"/>
                  <a:pt x="390" y="111"/>
                </a:cubicBezTo>
                <a:cubicBezTo>
                  <a:pt x="401" y="123"/>
                  <a:pt x="402" y="140"/>
                  <a:pt x="394" y="152"/>
                </a:cubicBezTo>
                <a:cubicBezTo>
                  <a:pt x="360" y="205"/>
                  <a:pt x="360" y="205"/>
                  <a:pt x="360" y="205"/>
                </a:cubicBezTo>
                <a:cubicBezTo>
                  <a:pt x="356" y="210"/>
                  <a:pt x="358" y="217"/>
                  <a:pt x="363" y="220"/>
                </a:cubicBezTo>
                <a:cubicBezTo>
                  <a:pt x="368" y="223"/>
                  <a:pt x="375" y="222"/>
                  <a:pt x="378" y="217"/>
                </a:cubicBezTo>
                <a:cubicBezTo>
                  <a:pt x="412" y="164"/>
                  <a:pt x="412" y="164"/>
                  <a:pt x="412" y="164"/>
                </a:cubicBezTo>
                <a:cubicBezTo>
                  <a:pt x="426" y="143"/>
                  <a:pt x="424" y="116"/>
                  <a:pt x="407" y="97"/>
                </a:cubicBezTo>
                <a:cubicBezTo>
                  <a:pt x="391" y="78"/>
                  <a:pt x="375" y="64"/>
                  <a:pt x="361" y="57"/>
                </a:cubicBezTo>
                <a:close/>
                <a:moveTo>
                  <a:pt x="85" y="40"/>
                </a:moveTo>
                <a:cubicBezTo>
                  <a:pt x="90" y="36"/>
                  <a:pt x="92" y="29"/>
                  <a:pt x="88" y="24"/>
                </a:cubicBezTo>
                <a:cubicBezTo>
                  <a:pt x="85" y="19"/>
                  <a:pt x="78" y="18"/>
                  <a:pt x="73" y="21"/>
                </a:cubicBezTo>
                <a:cubicBezTo>
                  <a:pt x="38" y="44"/>
                  <a:pt x="0" y="105"/>
                  <a:pt x="2" y="150"/>
                </a:cubicBezTo>
                <a:cubicBezTo>
                  <a:pt x="2" y="156"/>
                  <a:pt x="7" y="160"/>
                  <a:pt x="13" y="160"/>
                </a:cubicBezTo>
                <a:cubicBezTo>
                  <a:pt x="13" y="160"/>
                  <a:pt x="13" y="160"/>
                  <a:pt x="13" y="160"/>
                </a:cubicBezTo>
                <a:cubicBezTo>
                  <a:pt x="19" y="160"/>
                  <a:pt x="24" y="155"/>
                  <a:pt x="24" y="149"/>
                </a:cubicBezTo>
                <a:cubicBezTo>
                  <a:pt x="22" y="113"/>
                  <a:pt x="56" y="59"/>
                  <a:pt x="85" y="40"/>
                </a:cubicBezTo>
                <a:close/>
                <a:moveTo>
                  <a:pt x="443" y="95"/>
                </a:moveTo>
                <a:cubicBezTo>
                  <a:pt x="428" y="51"/>
                  <a:pt x="366" y="16"/>
                  <a:pt x="327" y="8"/>
                </a:cubicBezTo>
                <a:cubicBezTo>
                  <a:pt x="321" y="7"/>
                  <a:pt x="316" y="10"/>
                  <a:pt x="314" y="16"/>
                </a:cubicBezTo>
                <a:cubicBezTo>
                  <a:pt x="313" y="22"/>
                  <a:pt x="317" y="28"/>
                  <a:pt x="323" y="30"/>
                </a:cubicBezTo>
                <a:cubicBezTo>
                  <a:pt x="357" y="37"/>
                  <a:pt x="411" y="68"/>
                  <a:pt x="422" y="102"/>
                </a:cubicBezTo>
                <a:cubicBezTo>
                  <a:pt x="424" y="106"/>
                  <a:pt x="428" y="109"/>
                  <a:pt x="433" y="109"/>
                </a:cubicBezTo>
                <a:cubicBezTo>
                  <a:pt x="434" y="109"/>
                  <a:pt x="435" y="109"/>
                  <a:pt x="436" y="109"/>
                </a:cubicBezTo>
                <a:cubicBezTo>
                  <a:pt x="442" y="107"/>
                  <a:pt x="445" y="100"/>
                  <a:pt x="443" y="95"/>
                </a:cubicBezTo>
                <a:close/>
                <a:moveTo>
                  <a:pt x="249" y="188"/>
                </a:moveTo>
                <a:cubicBezTo>
                  <a:pt x="244" y="184"/>
                  <a:pt x="237" y="184"/>
                  <a:pt x="233" y="189"/>
                </a:cubicBezTo>
                <a:cubicBezTo>
                  <a:pt x="229" y="194"/>
                  <a:pt x="229" y="201"/>
                  <a:pt x="234" y="205"/>
                </a:cubicBezTo>
                <a:cubicBezTo>
                  <a:pt x="329" y="289"/>
                  <a:pt x="329" y="289"/>
                  <a:pt x="329" y="289"/>
                </a:cubicBezTo>
                <a:cubicBezTo>
                  <a:pt x="331" y="291"/>
                  <a:pt x="334" y="292"/>
                  <a:pt x="336" y="292"/>
                </a:cubicBezTo>
                <a:cubicBezTo>
                  <a:pt x="339" y="292"/>
                  <a:pt x="343" y="290"/>
                  <a:pt x="345" y="288"/>
                </a:cubicBezTo>
                <a:cubicBezTo>
                  <a:pt x="349" y="283"/>
                  <a:pt x="348" y="276"/>
                  <a:pt x="344" y="272"/>
                </a:cubicBezTo>
                <a:lnTo>
                  <a:pt x="249" y="188"/>
                </a:lnTo>
                <a:close/>
                <a:moveTo>
                  <a:pt x="217" y="214"/>
                </a:moveTo>
                <a:cubicBezTo>
                  <a:pt x="212" y="210"/>
                  <a:pt x="205" y="210"/>
                  <a:pt x="201" y="215"/>
                </a:cubicBezTo>
                <a:cubicBezTo>
                  <a:pt x="197" y="220"/>
                  <a:pt x="198" y="227"/>
                  <a:pt x="202" y="231"/>
                </a:cubicBezTo>
                <a:cubicBezTo>
                  <a:pt x="301" y="315"/>
                  <a:pt x="301" y="315"/>
                  <a:pt x="301" y="315"/>
                </a:cubicBezTo>
                <a:cubicBezTo>
                  <a:pt x="303" y="317"/>
                  <a:pt x="306" y="318"/>
                  <a:pt x="308" y="318"/>
                </a:cubicBezTo>
                <a:cubicBezTo>
                  <a:pt x="311" y="318"/>
                  <a:pt x="314" y="317"/>
                  <a:pt x="316" y="314"/>
                </a:cubicBezTo>
                <a:cubicBezTo>
                  <a:pt x="320" y="310"/>
                  <a:pt x="320" y="303"/>
                  <a:pt x="315" y="299"/>
                </a:cubicBezTo>
                <a:lnTo>
                  <a:pt x="217" y="214"/>
                </a:lnTo>
                <a:close/>
                <a:moveTo>
                  <a:pt x="180" y="237"/>
                </a:moveTo>
                <a:cubicBezTo>
                  <a:pt x="175" y="233"/>
                  <a:pt x="168" y="233"/>
                  <a:pt x="165" y="238"/>
                </a:cubicBezTo>
                <a:cubicBezTo>
                  <a:pt x="161" y="243"/>
                  <a:pt x="161" y="250"/>
                  <a:pt x="166" y="254"/>
                </a:cubicBezTo>
                <a:cubicBezTo>
                  <a:pt x="266" y="338"/>
                  <a:pt x="266" y="338"/>
                  <a:pt x="266" y="338"/>
                </a:cubicBezTo>
                <a:cubicBezTo>
                  <a:pt x="268" y="339"/>
                  <a:pt x="270" y="340"/>
                  <a:pt x="273" y="340"/>
                </a:cubicBezTo>
                <a:cubicBezTo>
                  <a:pt x="276" y="340"/>
                  <a:pt x="279" y="339"/>
                  <a:pt x="281" y="336"/>
                </a:cubicBezTo>
                <a:cubicBezTo>
                  <a:pt x="285" y="332"/>
                  <a:pt x="285" y="325"/>
                  <a:pt x="280" y="321"/>
                </a:cubicBezTo>
                <a:lnTo>
                  <a:pt x="180" y="23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89533" tIns="44766" rIns="89533" bIns="44766" numCol="1" anchor="t" anchorCtr="0" compatLnSpc="1">
            <a:prstTxWarp prst="textNoShape">
              <a:avLst/>
            </a:prstTxWarp>
          </a:bodyPr>
          <a:lstStyle/>
          <a:p>
            <a:pPr defTabSz="1020833"/>
            <a:endParaRPr lang="en-US" sz="2073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53" name="Овал 152"/>
          <p:cNvSpPr/>
          <p:nvPr/>
        </p:nvSpPr>
        <p:spPr>
          <a:xfrm>
            <a:off x="1319939" y="3169718"/>
            <a:ext cx="470822" cy="470823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€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54" name="Овал 153"/>
          <p:cNvSpPr/>
          <p:nvPr/>
        </p:nvSpPr>
        <p:spPr>
          <a:xfrm>
            <a:off x="1373806" y="2578082"/>
            <a:ext cx="470822" cy="470823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£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55" name="Стрелка вниз 154"/>
          <p:cNvSpPr/>
          <p:nvPr/>
        </p:nvSpPr>
        <p:spPr>
          <a:xfrm rot="16200000">
            <a:off x="656132" y="3189478"/>
            <a:ext cx="416524" cy="725429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79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/>
              <a:t>1. Механизм гарантийной поддержки корпорации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b="0" dirty="0"/>
              <a:t>Предоставление независимых гарантий корпорации для обеспечения кредитов субъектов </a:t>
            </a:r>
            <a:r>
              <a:rPr lang="ru-RU" b="0" dirty="0" err="1"/>
              <a:t>мсп</a:t>
            </a:r>
            <a:r>
              <a:rPr lang="ru-RU" b="0" dirty="0"/>
              <a:t> в банках-партнерах</a:t>
            </a:r>
          </a:p>
        </p:txBody>
      </p:sp>
    </p:spTree>
    <p:extLst>
      <p:ext uri="{BB962C8B-B14F-4D97-AF65-F5344CB8AC3E}">
        <p14:creationId xmlns:p14="http://schemas.microsoft.com/office/powerpoint/2010/main" val="255604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7600" y="152402"/>
            <a:ext cx="8597103" cy="698685"/>
          </a:xfrm>
        </p:spPr>
        <p:txBody>
          <a:bodyPr/>
          <a:lstStyle/>
          <a:p>
            <a:r>
              <a:rPr lang="ru-RU" dirty="0"/>
              <a:t>Корпорация в цифрах гарантийной поддержки (на </a:t>
            </a:r>
            <a:r>
              <a:rPr lang="ru-RU" dirty="0" smtClean="0"/>
              <a:t>31.03.16)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9747517" y="2113543"/>
            <a:ext cx="2313500" cy="1080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t"/>
          <a:lstStyle>
            <a:defPPr>
              <a:defRPr lang="en-US"/>
            </a:defPPr>
            <a:lvl1pPr algn="ctr" defTabSz="914373" fontAlgn="auto">
              <a:spcBef>
                <a:spcPts val="0"/>
              </a:spcBef>
              <a:spcAft>
                <a:spcPts val="0"/>
              </a:spcAft>
              <a:defRPr sz="2000" b="1" kern="0">
                <a:solidFill>
                  <a:srgbClr val="1F4E79"/>
                </a:solidFill>
                <a:latin typeface="Arial Narrow" panose="020B0606020202030204" pitchFamily="34" charset="0"/>
                <a:cs typeface="Times New Roman" pitchFamily="18" charset="0"/>
              </a:defRPr>
            </a:lvl1pPr>
          </a:lstStyle>
          <a:p>
            <a:r>
              <a:rPr lang="ru-RU" sz="4400" dirty="0" smtClean="0"/>
              <a:t>23 </a:t>
            </a:r>
          </a:p>
          <a:p>
            <a:r>
              <a:rPr lang="ru-RU" dirty="0" smtClean="0"/>
              <a:t>млрд руб</a:t>
            </a:r>
            <a:r>
              <a:rPr lang="ru-RU" dirty="0"/>
              <a:t>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085025" y="3263316"/>
            <a:ext cx="1638483" cy="1080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t"/>
          <a:lstStyle>
            <a:defPPr>
              <a:defRPr lang="en-US"/>
            </a:defPPr>
            <a:lvl1pPr algn="ctr" defTabSz="914373" fontAlgn="auto">
              <a:spcBef>
                <a:spcPts val="0"/>
              </a:spcBef>
              <a:spcAft>
                <a:spcPts val="0"/>
              </a:spcAft>
              <a:defRPr sz="2000" b="1" kern="0">
                <a:solidFill>
                  <a:srgbClr val="1F4E79"/>
                </a:solidFill>
                <a:latin typeface="Arial Narrow" panose="020B0606020202030204" pitchFamily="34" charset="0"/>
                <a:cs typeface="Times New Roman" pitchFamily="18" charset="0"/>
              </a:defRPr>
            </a:lvl1pPr>
          </a:lstStyle>
          <a:p>
            <a:r>
              <a:rPr lang="ru-RU" sz="4400" dirty="0" smtClean="0"/>
              <a:t>4</a:t>
            </a:r>
          </a:p>
          <a:p>
            <a:r>
              <a:rPr lang="ru-RU" dirty="0" smtClean="0"/>
              <a:t>тыс</a:t>
            </a:r>
            <a:r>
              <a:rPr lang="ru-RU" dirty="0"/>
              <a:t>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9795665" y="5265147"/>
            <a:ext cx="2064963" cy="1080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t"/>
          <a:lstStyle>
            <a:defPPr>
              <a:defRPr lang="en-US"/>
            </a:defPPr>
            <a:lvl1pPr algn="ctr" defTabSz="914373" fontAlgn="auto">
              <a:spcBef>
                <a:spcPts val="0"/>
              </a:spcBef>
              <a:spcAft>
                <a:spcPts val="0"/>
              </a:spcAft>
              <a:defRPr sz="2000" b="1" kern="0">
                <a:solidFill>
                  <a:srgbClr val="1F4E79"/>
                </a:solidFill>
                <a:latin typeface="Arial Narrow" panose="020B0606020202030204" pitchFamily="34" charset="0"/>
                <a:cs typeface="Times New Roman" pitchFamily="18" charset="0"/>
              </a:defRPr>
            </a:lvl1pPr>
          </a:lstStyle>
          <a:p>
            <a:r>
              <a:rPr lang="ru-RU" sz="4400" dirty="0" smtClean="0"/>
              <a:t>49 </a:t>
            </a:r>
          </a:p>
          <a:p>
            <a:r>
              <a:rPr lang="ru-RU" dirty="0" smtClean="0"/>
              <a:t>млрд руб</a:t>
            </a:r>
            <a:r>
              <a:rPr lang="ru-RU" dirty="0"/>
              <a:t>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008906" y="6389209"/>
            <a:ext cx="1638483" cy="1080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t"/>
          <a:lstStyle>
            <a:defPPr>
              <a:defRPr lang="en-US"/>
            </a:defPPr>
            <a:lvl1pPr algn="ctr" defTabSz="914373" fontAlgn="auto">
              <a:spcBef>
                <a:spcPts val="0"/>
              </a:spcBef>
              <a:spcAft>
                <a:spcPts val="0"/>
              </a:spcAft>
              <a:defRPr sz="2000" b="1" kern="0">
                <a:solidFill>
                  <a:srgbClr val="1F4E79"/>
                </a:solidFill>
                <a:latin typeface="Arial Narrow" panose="020B0606020202030204" pitchFamily="34" charset="0"/>
                <a:cs typeface="Times New Roman" pitchFamily="18" charset="0"/>
              </a:defRPr>
            </a:lvl1pPr>
          </a:lstStyle>
          <a:p>
            <a:r>
              <a:rPr lang="ru-RU" sz="4400" dirty="0"/>
              <a:t>13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/>
              <a:t>тыс</a:t>
            </a:r>
            <a:r>
              <a:rPr lang="ru-RU" dirty="0"/>
              <a:t>.</a:t>
            </a: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47" y="6251973"/>
            <a:ext cx="1154471" cy="1154471"/>
          </a:xfrm>
          <a:prstGeom prst="rect">
            <a:avLst/>
          </a:prstGeom>
        </p:spPr>
      </p:pic>
      <p:sp>
        <p:nvSpPr>
          <p:cNvPr id="54" name="Текст 2"/>
          <p:cNvSpPr txBox="1">
            <a:spLocks/>
          </p:cNvSpPr>
          <p:nvPr/>
        </p:nvSpPr>
        <p:spPr>
          <a:xfrm>
            <a:off x="363539" y="1163697"/>
            <a:ext cx="5819547" cy="725733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2pPr>
            <a:lvl3pPr marL="24296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3pPr>
            <a:lvl4pPr marL="47643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4pPr>
            <a:lvl5pPr marL="719391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5pPr>
            <a:lvl6pPr marL="1495728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6pPr>
            <a:lvl7pPr marL="2042391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7pPr>
            <a:lvl8pPr marL="258905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8pPr>
            <a:lvl9pPr marL="313571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b="1" kern="0" dirty="0" smtClean="0"/>
              <a:t>Партнерская сеть</a:t>
            </a:r>
            <a:endParaRPr lang="ru-RU" b="1" kern="0" dirty="0"/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>
            <a:off x="363539" y="1938338"/>
            <a:ext cx="558731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Текст 2"/>
          <p:cNvSpPr txBox="1">
            <a:spLocks/>
          </p:cNvSpPr>
          <p:nvPr/>
        </p:nvSpPr>
        <p:spPr>
          <a:xfrm>
            <a:off x="6435156" y="1163636"/>
            <a:ext cx="5819547" cy="725733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2pPr>
            <a:lvl3pPr marL="24296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3pPr>
            <a:lvl4pPr marL="47643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4pPr>
            <a:lvl5pPr marL="719391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5pPr>
            <a:lvl6pPr marL="1495728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6pPr>
            <a:lvl7pPr marL="2042391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7pPr>
            <a:lvl8pPr marL="258905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8pPr>
            <a:lvl9pPr marL="313571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b="1" kern="0" dirty="0" smtClean="0"/>
              <a:t>Гарантийная поддержка</a:t>
            </a:r>
            <a:endParaRPr lang="ru-RU" b="1" kern="0" dirty="0"/>
          </a:p>
        </p:txBody>
      </p:sp>
      <p:cxnSp>
        <p:nvCxnSpPr>
          <p:cNvPr id="57" name="Прямая соединительная линия 56"/>
          <p:cNvCxnSpPr/>
          <p:nvPr/>
        </p:nvCxnSpPr>
        <p:spPr>
          <a:xfrm>
            <a:off x="6435156" y="1938277"/>
            <a:ext cx="581954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Группа 10"/>
          <p:cNvGrpSpPr/>
          <p:nvPr/>
        </p:nvGrpSpPr>
        <p:grpSpPr>
          <a:xfrm>
            <a:off x="1876045" y="6387099"/>
            <a:ext cx="4176463" cy="884218"/>
            <a:chOff x="2432278" y="6236830"/>
            <a:chExt cx="4176463" cy="884218"/>
          </a:xfrm>
        </p:grpSpPr>
        <p:sp>
          <p:nvSpPr>
            <p:cNvPr id="60" name="Скругленный прямоугольник 59"/>
            <p:cNvSpPr/>
            <p:nvPr/>
          </p:nvSpPr>
          <p:spPr>
            <a:xfrm>
              <a:off x="2432278" y="6272648"/>
              <a:ext cx="3597348" cy="812582"/>
            </a:xfrm>
            <a:prstGeom prst="round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anchor="ctr"/>
            <a:lstStyle/>
            <a:p>
              <a:pPr defTabSz="91437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6000" kern="0" dirty="0" smtClean="0">
                  <a:latin typeface="Arial Narrow" panose="020B0606020202030204" pitchFamily="34" charset="0"/>
                  <a:cs typeface="Times New Roman" pitchFamily="18" charset="0"/>
                </a:rPr>
                <a:t>4</a:t>
              </a:r>
              <a:endParaRPr lang="ru-RU" sz="2400" kern="0" dirty="0">
                <a:latin typeface="Arial Narrow" panose="020B0606020202030204" pitchFamily="34" charset="0"/>
                <a:cs typeface="Times New Roman" pitchFamily="18" charset="0"/>
              </a:endParaRPr>
            </a:p>
          </p:txBody>
        </p:sp>
        <p:sp>
          <p:nvSpPr>
            <p:cNvPr id="63" name="Скругленный прямоугольник 62"/>
            <p:cNvSpPr/>
            <p:nvPr/>
          </p:nvSpPr>
          <p:spPr>
            <a:xfrm>
              <a:off x="3011393" y="6236830"/>
              <a:ext cx="3597348" cy="884218"/>
            </a:xfrm>
            <a:prstGeom prst="round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anchor="ctr"/>
            <a:lstStyle/>
            <a:p>
              <a:pPr defTabSz="91437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kern="0" dirty="0" smtClean="0">
                  <a:latin typeface="Arial Narrow" panose="020B0606020202030204" pitchFamily="34" charset="0"/>
                  <a:cs typeface="Times New Roman" pitchFamily="18" charset="0"/>
                </a:rPr>
                <a:t>лизинговых компании</a:t>
              </a:r>
            </a:p>
            <a:p>
              <a:pPr defTabSz="91437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kern="0" dirty="0" smtClean="0">
                  <a:latin typeface="Arial Narrow" panose="020B0606020202030204" pitchFamily="34" charset="0"/>
                  <a:cs typeface="Times New Roman" pitchFamily="18" charset="0"/>
                </a:rPr>
                <a:t>(в рамках «пилотного» проекта)</a:t>
              </a:r>
              <a:endParaRPr lang="ru-RU" sz="2400" kern="0" dirty="0">
                <a:latin typeface="Arial Narrow" panose="020B0606020202030204" pitchFamily="34" charset="0"/>
                <a:cs typeface="Times New Roman" pitchFamily="18" charset="0"/>
              </a:endParaRPr>
            </a:p>
          </p:txBody>
        </p:sp>
      </p:grpSp>
      <p:grpSp>
        <p:nvGrpSpPr>
          <p:cNvPr id="66" name="Группа 65"/>
          <p:cNvGrpSpPr/>
          <p:nvPr/>
        </p:nvGrpSpPr>
        <p:grpSpPr>
          <a:xfrm>
            <a:off x="6506862" y="2238475"/>
            <a:ext cx="3256270" cy="839705"/>
            <a:chOff x="704616" y="8731785"/>
            <a:chExt cx="1548850" cy="630883"/>
          </a:xfrm>
        </p:grpSpPr>
        <p:sp>
          <p:nvSpPr>
            <p:cNvPr id="64" name="Pentagon 35"/>
            <p:cNvSpPr/>
            <p:nvPr/>
          </p:nvSpPr>
          <p:spPr>
            <a:xfrm>
              <a:off x="850532" y="8731785"/>
              <a:ext cx="1402934" cy="630883"/>
            </a:xfrm>
            <a:prstGeom prst="homePlate">
              <a:avLst>
                <a:gd name="adj" fmla="val 22714"/>
              </a:avLst>
            </a:prstGeom>
            <a:solidFill>
              <a:srgbClr val="1F4E7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65" name="Pentagon 37"/>
            <p:cNvSpPr/>
            <p:nvPr/>
          </p:nvSpPr>
          <p:spPr>
            <a:xfrm>
              <a:off x="704616" y="8731785"/>
              <a:ext cx="1402934" cy="630883"/>
            </a:xfrm>
            <a:prstGeom prst="homePlate">
              <a:avLst>
                <a:gd name="adj" fmla="val 22714"/>
              </a:avLst>
            </a:prstGeom>
            <a:solidFill>
              <a:srgbClr val="E7F5FE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800" kern="0" dirty="0">
                  <a:latin typeface="Arial Narrow" panose="020B0606020202030204" pitchFamily="34" charset="0"/>
                </a:rPr>
                <a:t>Общий объем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800" kern="0" dirty="0">
                  <a:latin typeface="Arial Narrow" panose="020B0606020202030204" pitchFamily="34" charset="0"/>
                </a:rPr>
                <a:t>гарантийной поддержки</a:t>
              </a:r>
            </a:p>
          </p:txBody>
        </p:sp>
      </p:grpSp>
      <p:grpSp>
        <p:nvGrpSpPr>
          <p:cNvPr id="67" name="Группа 66"/>
          <p:cNvGrpSpPr/>
          <p:nvPr/>
        </p:nvGrpSpPr>
        <p:grpSpPr>
          <a:xfrm>
            <a:off x="6506862" y="3383464"/>
            <a:ext cx="3256270" cy="839705"/>
            <a:chOff x="704616" y="8731785"/>
            <a:chExt cx="1548850" cy="630883"/>
          </a:xfrm>
        </p:grpSpPr>
        <p:sp>
          <p:nvSpPr>
            <p:cNvPr id="68" name="Pentagon 35"/>
            <p:cNvSpPr/>
            <p:nvPr/>
          </p:nvSpPr>
          <p:spPr>
            <a:xfrm>
              <a:off x="850532" y="8731785"/>
              <a:ext cx="1402934" cy="630883"/>
            </a:xfrm>
            <a:prstGeom prst="homePlate">
              <a:avLst>
                <a:gd name="adj" fmla="val 22714"/>
              </a:avLst>
            </a:prstGeom>
            <a:solidFill>
              <a:srgbClr val="1F4E7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69" name="Pentagon 37"/>
            <p:cNvSpPr/>
            <p:nvPr/>
          </p:nvSpPr>
          <p:spPr>
            <a:xfrm>
              <a:off x="704616" y="8731785"/>
              <a:ext cx="1402934" cy="630883"/>
            </a:xfrm>
            <a:prstGeom prst="homePlate">
              <a:avLst>
                <a:gd name="adj" fmla="val 22714"/>
              </a:avLst>
            </a:prstGeom>
            <a:solidFill>
              <a:srgbClr val="E7F5FE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800" kern="0" dirty="0" smtClean="0">
                  <a:latin typeface="Arial Narrow" panose="020B0606020202030204" pitchFamily="34" charset="0"/>
                </a:rPr>
                <a:t>Количество </a:t>
              </a:r>
              <a:r>
                <a:rPr lang="ru-RU" sz="1800" kern="0" dirty="0">
                  <a:latin typeface="Arial Narrow" panose="020B0606020202030204" pitchFamily="34" charset="0"/>
                </a:rPr>
                <a:t>субъектов МСП,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800" kern="0" dirty="0">
                  <a:latin typeface="Arial Narrow" panose="020B0606020202030204" pitchFamily="34" charset="0"/>
                </a:rPr>
                <a:t>получивших гарантию</a:t>
              </a:r>
            </a:p>
          </p:txBody>
        </p:sp>
      </p:grpSp>
      <p:grpSp>
        <p:nvGrpSpPr>
          <p:cNvPr id="70" name="Группа 69"/>
          <p:cNvGrpSpPr/>
          <p:nvPr/>
        </p:nvGrpSpPr>
        <p:grpSpPr>
          <a:xfrm>
            <a:off x="6506862" y="5390649"/>
            <a:ext cx="3256270" cy="839705"/>
            <a:chOff x="704616" y="8731785"/>
            <a:chExt cx="1548850" cy="630883"/>
          </a:xfrm>
        </p:grpSpPr>
        <p:sp>
          <p:nvSpPr>
            <p:cNvPr id="71" name="Pentagon 35"/>
            <p:cNvSpPr/>
            <p:nvPr/>
          </p:nvSpPr>
          <p:spPr>
            <a:xfrm>
              <a:off x="850532" y="8731785"/>
              <a:ext cx="1402934" cy="630883"/>
            </a:xfrm>
            <a:prstGeom prst="homePlate">
              <a:avLst>
                <a:gd name="adj" fmla="val 22714"/>
              </a:avLst>
            </a:prstGeom>
            <a:solidFill>
              <a:srgbClr val="1F4E7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72" name="Pentagon 37"/>
            <p:cNvSpPr/>
            <p:nvPr/>
          </p:nvSpPr>
          <p:spPr>
            <a:xfrm>
              <a:off x="704616" y="8731785"/>
              <a:ext cx="1402934" cy="630883"/>
            </a:xfrm>
            <a:prstGeom prst="homePlate">
              <a:avLst>
                <a:gd name="adj" fmla="val 22714"/>
              </a:avLst>
            </a:prstGeom>
            <a:solidFill>
              <a:srgbClr val="E7F5FE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800" kern="0" dirty="0">
                  <a:latin typeface="Arial Narrow" panose="020B0606020202030204" pitchFamily="34" charset="0"/>
                </a:rPr>
                <a:t>Общий объем кредитной поддержки </a:t>
              </a:r>
              <a:r>
                <a:rPr lang="ru-RU" sz="1800" kern="0" dirty="0" smtClean="0">
                  <a:latin typeface="Arial Narrow" panose="020B0606020202030204" pitchFamily="34" charset="0"/>
                </a:rPr>
                <a:t>с </a:t>
              </a:r>
              <a:r>
                <a:rPr lang="ru-RU" sz="1800" kern="0" dirty="0">
                  <a:latin typeface="Arial Narrow" panose="020B0606020202030204" pitchFamily="34" charset="0"/>
                </a:rPr>
                <a:t>гарантией</a:t>
              </a:r>
            </a:p>
          </p:txBody>
        </p:sp>
      </p:grpSp>
      <p:grpSp>
        <p:nvGrpSpPr>
          <p:cNvPr id="73" name="Группа 72"/>
          <p:cNvGrpSpPr/>
          <p:nvPr/>
        </p:nvGrpSpPr>
        <p:grpSpPr>
          <a:xfrm>
            <a:off x="6506862" y="6509357"/>
            <a:ext cx="3256270" cy="839705"/>
            <a:chOff x="704616" y="8731785"/>
            <a:chExt cx="1548850" cy="630883"/>
          </a:xfrm>
        </p:grpSpPr>
        <p:sp>
          <p:nvSpPr>
            <p:cNvPr id="74" name="Pentagon 35"/>
            <p:cNvSpPr/>
            <p:nvPr/>
          </p:nvSpPr>
          <p:spPr>
            <a:xfrm>
              <a:off x="850532" y="8731785"/>
              <a:ext cx="1402934" cy="630883"/>
            </a:xfrm>
            <a:prstGeom prst="homePlate">
              <a:avLst>
                <a:gd name="adj" fmla="val 22714"/>
              </a:avLst>
            </a:prstGeom>
            <a:solidFill>
              <a:srgbClr val="1F4E7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75" name="Pentagon 37"/>
            <p:cNvSpPr/>
            <p:nvPr/>
          </p:nvSpPr>
          <p:spPr>
            <a:xfrm>
              <a:off x="704616" y="8731785"/>
              <a:ext cx="1402934" cy="630883"/>
            </a:xfrm>
            <a:prstGeom prst="homePlate">
              <a:avLst>
                <a:gd name="adj" fmla="val 22714"/>
              </a:avLst>
            </a:prstGeom>
            <a:solidFill>
              <a:srgbClr val="E7F5FE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800" kern="0" dirty="0" smtClean="0">
                  <a:latin typeface="Arial Narrow" panose="020B0606020202030204" pitchFamily="34" charset="0"/>
                </a:rPr>
                <a:t>Новых рабочих мест</a:t>
              </a:r>
              <a:endParaRPr lang="ru-RU" sz="1800" kern="0" dirty="0">
                <a:latin typeface="Arial Narrow" panose="020B0606020202030204" pitchFamily="34" charset="0"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1876045" y="2678811"/>
            <a:ext cx="4498356" cy="884218"/>
            <a:chOff x="2432278" y="2526226"/>
            <a:chExt cx="4498356" cy="884218"/>
          </a:xfrm>
        </p:grpSpPr>
        <p:sp>
          <p:nvSpPr>
            <p:cNvPr id="36" name="Скругленный прямоугольник 35"/>
            <p:cNvSpPr/>
            <p:nvPr/>
          </p:nvSpPr>
          <p:spPr>
            <a:xfrm>
              <a:off x="2432278" y="2562044"/>
              <a:ext cx="3597348" cy="812582"/>
            </a:xfrm>
            <a:prstGeom prst="round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anchor="ctr"/>
            <a:lstStyle/>
            <a:p>
              <a:pPr defTabSz="91437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6000" kern="0" dirty="0" smtClean="0">
                  <a:latin typeface="Arial Narrow" panose="020B0606020202030204" pitchFamily="34" charset="0"/>
                  <a:cs typeface="Times New Roman" pitchFamily="18" charset="0"/>
                </a:rPr>
                <a:t>40</a:t>
              </a:r>
              <a:endParaRPr lang="ru-RU" sz="2400" kern="0" dirty="0">
                <a:latin typeface="Arial Narrow" panose="020B0606020202030204" pitchFamily="34" charset="0"/>
                <a:cs typeface="Times New Roman" pitchFamily="18" charset="0"/>
              </a:endParaRPr>
            </a:p>
          </p:txBody>
        </p:sp>
        <p:sp>
          <p:nvSpPr>
            <p:cNvPr id="39" name="Скругленный прямоугольник 38"/>
            <p:cNvSpPr/>
            <p:nvPr/>
          </p:nvSpPr>
          <p:spPr>
            <a:xfrm>
              <a:off x="3333286" y="2526226"/>
              <a:ext cx="3597348" cy="884218"/>
            </a:xfrm>
            <a:prstGeom prst="round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anchor="ctr"/>
            <a:lstStyle/>
            <a:p>
              <a:pPr defTabSz="91437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kern="0" dirty="0" smtClean="0">
                  <a:latin typeface="Arial Narrow" panose="020B0606020202030204" pitchFamily="34" charset="0"/>
                  <a:cs typeface="Times New Roman" pitchFamily="18" charset="0"/>
                </a:rPr>
                <a:t>банков-партнеров</a:t>
              </a:r>
              <a:endParaRPr lang="ru-RU" sz="2400" kern="0" dirty="0">
                <a:latin typeface="Arial Narrow" panose="020B0606020202030204" pitchFamily="34" charset="0"/>
                <a:cs typeface="Times New Roman" pitchFamily="18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1767572" y="4532955"/>
            <a:ext cx="4111351" cy="884218"/>
            <a:chOff x="2323805" y="4693601"/>
            <a:chExt cx="4111351" cy="884218"/>
          </a:xfrm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2323805" y="4729419"/>
              <a:ext cx="3597348" cy="812582"/>
            </a:xfrm>
            <a:prstGeom prst="round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anchor="ctr"/>
            <a:lstStyle/>
            <a:p>
              <a:pPr defTabSz="91437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6000" kern="0" dirty="0" smtClean="0">
                  <a:latin typeface="Arial Narrow" panose="020B0606020202030204" pitchFamily="34" charset="0"/>
                  <a:cs typeface="Times New Roman" pitchFamily="18" charset="0"/>
                </a:rPr>
                <a:t>82</a:t>
              </a:r>
              <a:endParaRPr lang="ru-RU" sz="2400" kern="0" dirty="0">
                <a:latin typeface="Arial Narrow" panose="020B0606020202030204" pitchFamily="34" charset="0"/>
                <a:cs typeface="Times New Roman" pitchFamily="18" charset="0"/>
              </a:endParaRPr>
            </a:p>
          </p:txBody>
        </p:sp>
        <p:sp>
          <p:nvSpPr>
            <p:cNvPr id="41" name="Скругленный прямоугольник 40"/>
            <p:cNvSpPr/>
            <p:nvPr/>
          </p:nvSpPr>
          <p:spPr>
            <a:xfrm>
              <a:off x="3164839" y="4693601"/>
              <a:ext cx="3270317" cy="884218"/>
            </a:xfrm>
            <a:prstGeom prst="round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anchor="ctr"/>
            <a:lstStyle/>
            <a:p>
              <a:pPr defTabSz="91437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kern="0" dirty="0" smtClean="0">
                  <a:latin typeface="Arial Narrow" panose="020B0606020202030204" pitchFamily="34" charset="0"/>
                  <a:cs typeface="Times New Roman" pitchFamily="18" charset="0"/>
                </a:rPr>
                <a:t>региональные гарантийные организации</a:t>
              </a:r>
              <a:endParaRPr lang="ru-RU" sz="2400" kern="0" dirty="0">
                <a:latin typeface="Arial Narrow" panose="020B0606020202030204" pitchFamily="34" charset="0"/>
                <a:cs typeface="Times New Roman" pitchFamily="18" charset="0"/>
              </a:endParaRPr>
            </a:p>
          </p:txBody>
        </p:sp>
      </p:grpSp>
      <p:sp>
        <p:nvSpPr>
          <p:cNvPr id="43" name="Равнобедренный треугольник 42"/>
          <p:cNvSpPr/>
          <p:nvPr/>
        </p:nvSpPr>
        <p:spPr>
          <a:xfrm flipV="1">
            <a:off x="6589584" y="4615883"/>
            <a:ext cx="5566950" cy="373090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677016" y="5439397"/>
            <a:ext cx="757732" cy="355433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algn="ctr" defTabSz="91437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kern="0" dirty="0" smtClean="0">
                <a:latin typeface="Arial Narrow" panose="020B0606020202030204" pitchFamily="34" charset="0"/>
                <a:cs typeface="Times New Roman" pitchFamily="18" charset="0"/>
              </a:rPr>
              <a:t>РГО</a:t>
            </a:r>
            <a:endParaRPr lang="ru-RU" sz="2000" b="1" kern="0" dirty="0">
              <a:latin typeface="Arial Narrow" panose="020B0606020202030204" pitchFamily="34" charset="0"/>
              <a:cs typeface="Times New Roman" pitchFamily="18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677016" y="3582430"/>
            <a:ext cx="757732" cy="355433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algn="ctr" defTabSz="91437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kern="0" dirty="0" smtClean="0">
                <a:latin typeface="Arial Narrow" panose="020B0606020202030204" pitchFamily="34" charset="0"/>
                <a:cs typeface="Times New Roman" pitchFamily="18" charset="0"/>
              </a:rPr>
              <a:t>Банк</a:t>
            </a:r>
            <a:endParaRPr lang="ru-RU" sz="2000" b="1" kern="0" dirty="0">
              <a:latin typeface="Arial Narrow" panose="020B0606020202030204" pitchFamily="34" charset="0"/>
              <a:cs typeface="Times New Roman" pitchFamily="18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677016" y="7291492"/>
            <a:ext cx="757732" cy="355433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algn="ctr" defTabSz="91437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kern="0" dirty="0" smtClean="0">
                <a:latin typeface="Arial Narrow" panose="020B0606020202030204" pitchFamily="34" charset="0"/>
                <a:cs typeface="Times New Roman" pitchFamily="18" charset="0"/>
              </a:rPr>
              <a:t>Лизинг</a:t>
            </a:r>
            <a:endParaRPr lang="ru-RU" sz="2000" b="1" kern="0" dirty="0">
              <a:latin typeface="Arial Narrow" panose="020B0606020202030204" pitchFamily="34" charset="0"/>
              <a:cs typeface="Times New Roman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167800" y="2124673"/>
            <a:ext cx="1776164" cy="1776164"/>
            <a:chOff x="-1167900" y="2055274"/>
            <a:chExt cx="2233307" cy="2233307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7900" y="2055274"/>
              <a:ext cx="2233307" cy="2233307"/>
            </a:xfrm>
            <a:prstGeom prst="rect">
              <a:avLst/>
            </a:prstGeom>
          </p:spPr>
        </p:pic>
        <p:sp>
          <p:nvSpPr>
            <p:cNvPr id="6" name="Овал 5"/>
            <p:cNvSpPr/>
            <p:nvPr/>
          </p:nvSpPr>
          <p:spPr>
            <a:xfrm>
              <a:off x="-388997" y="2868348"/>
              <a:ext cx="650389" cy="6503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dirty="0" smtClean="0"/>
                <a:t>₽</a:t>
              </a:r>
              <a:endParaRPr lang="ru-RU" sz="3600" dirty="0"/>
            </a:p>
          </p:txBody>
        </p:sp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30" y="4178154"/>
            <a:ext cx="1305103" cy="124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68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9094" y="152402"/>
            <a:ext cx="8545609" cy="698685"/>
          </a:xfrm>
        </p:spPr>
        <p:txBody>
          <a:bodyPr/>
          <a:lstStyle/>
          <a:p>
            <a:r>
              <a:rPr lang="ru-RU" dirty="0"/>
              <a:t>Что такое независимая гарантия Корпорации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461379" y="1095360"/>
            <a:ext cx="9793324" cy="102770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square" anchor="ctr">
            <a:noAutofit/>
          </a:bodyPr>
          <a:lstStyle/>
          <a:p>
            <a:pPr lvl="0" algn="just"/>
            <a:r>
              <a:rPr lang="ru-RU" sz="1600" dirty="0" smtClean="0"/>
              <a:t>Оформленная в </a:t>
            </a:r>
            <a:r>
              <a:rPr lang="ru-RU" sz="1600" dirty="0"/>
              <a:t>соответствии с требованиями действующего законодательства Российской Федерации независимая гарантия, в соответствии с которой Корпорация обязывается перед Банком отвечать за исполнение Субъектом МСП (Принципалом) его обязательств по кредитному договору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63539" y="1095360"/>
            <a:ext cx="2080722" cy="1027705"/>
          </a:xfrm>
          <a:prstGeom prst="roundRect">
            <a:avLst>
              <a:gd name="adj" fmla="val 0"/>
            </a:avLst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600" b="1" dirty="0"/>
              <a:t>Независимая гарантия Корпорации 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363539" y="2027299"/>
            <a:ext cx="11891164" cy="876239"/>
            <a:chOff x="363539" y="1062099"/>
            <a:chExt cx="5819547" cy="876239"/>
          </a:xfrm>
        </p:grpSpPr>
        <p:sp>
          <p:nvSpPr>
            <p:cNvPr id="14" name="Текст 2"/>
            <p:cNvSpPr txBox="1">
              <a:spLocks/>
            </p:cNvSpPr>
            <p:nvPr/>
          </p:nvSpPr>
          <p:spPr>
            <a:xfrm>
              <a:off x="363539" y="1062099"/>
              <a:ext cx="5819547" cy="725733"/>
            </a:xfrm>
            <a:prstGeom prst="rect">
              <a:avLst/>
            </a:prstGeom>
          </p:spPr>
          <p:txBody>
            <a:bodyPr lIns="0" tIns="0" rIns="0" bIns="0" anchor="b"/>
            <a:lstStyle>
              <a:lvl1pPr marL="0" indent="0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None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None/>
                <a:defRPr sz="1272">
                  <a:solidFill>
                    <a:schemeClr val="tx1"/>
                  </a:solidFill>
                  <a:latin typeface="+mn-lt"/>
                </a:defRPr>
              </a:lvl2pPr>
              <a:lvl3pPr marL="242962" indent="0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None/>
                <a:defRPr sz="1272">
                  <a:solidFill>
                    <a:schemeClr val="tx1"/>
                  </a:solidFill>
                  <a:latin typeface="+mn-lt"/>
                </a:defRPr>
              </a:lvl3pPr>
              <a:lvl4pPr marL="476432" indent="0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None/>
                <a:defRPr sz="1145">
                  <a:solidFill>
                    <a:schemeClr val="tx1"/>
                  </a:solidFill>
                  <a:latin typeface="+mn-lt"/>
                </a:defRPr>
              </a:lvl4pPr>
              <a:lvl5pPr marL="719391" indent="0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None/>
                <a:defRPr sz="1145">
                  <a:solidFill>
                    <a:schemeClr val="tx1"/>
                  </a:solidFill>
                  <a:latin typeface="+mn-lt"/>
                </a:defRPr>
              </a:lvl5pPr>
              <a:lvl6pPr marL="1495728" indent="-229675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Char char="‒"/>
                <a:defRPr sz="1145">
                  <a:solidFill>
                    <a:schemeClr val="tx1"/>
                  </a:solidFill>
                  <a:latin typeface="+mn-lt"/>
                </a:defRPr>
              </a:lvl6pPr>
              <a:lvl7pPr marL="2042391" indent="-229675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Char char="‒"/>
                <a:defRPr sz="1145">
                  <a:solidFill>
                    <a:schemeClr val="tx1"/>
                  </a:solidFill>
                  <a:latin typeface="+mn-lt"/>
                </a:defRPr>
              </a:lvl7pPr>
              <a:lvl8pPr marL="2589053" indent="-229675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Char char="‒"/>
                <a:defRPr sz="1145">
                  <a:solidFill>
                    <a:schemeClr val="tx1"/>
                  </a:solidFill>
                  <a:latin typeface="+mn-lt"/>
                </a:defRPr>
              </a:lvl8pPr>
              <a:lvl9pPr marL="3135713" indent="-229675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Char char="‒"/>
                <a:defRPr sz="1145">
                  <a:solidFill>
                    <a:schemeClr val="tx1"/>
                  </a:solidFill>
                  <a:latin typeface="+mn-lt"/>
                </a:defRPr>
              </a:lvl9pPr>
            </a:lstStyle>
            <a:p>
              <a:r>
                <a:rPr lang="ru-RU" b="1" kern="0" dirty="0" smtClean="0"/>
                <a:t>Схема взаимодействия</a:t>
              </a:r>
              <a:endParaRPr lang="ru-RU" b="1" kern="0" dirty="0"/>
            </a:p>
          </p:txBody>
        </p:sp>
        <p:cxnSp>
          <p:nvCxnSpPr>
            <p:cNvPr id="15" name="Прямая соединительная линия 14"/>
            <p:cNvCxnSpPr/>
            <p:nvPr/>
          </p:nvCxnSpPr>
          <p:spPr>
            <a:xfrm>
              <a:off x="363539" y="1938338"/>
              <a:ext cx="581954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Группа 48"/>
          <p:cNvGrpSpPr/>
          <p:nvPr/>
        </p:nvGrpSpPr>
        <p:grpSpPr>
          <a:xfrm>
            <a:off x="2358621" y="5136064"/>
            <a:ext cx="2644303" cy="584988"/>
            <a:chOff x="2306184" y="6383887"/>
            <a:chExt cx="2644303" cy="584988"/>
          </a:xfrm>
        </p:grpSpPr>
        <p:pic>
          <p:nvPicPr>
            <p:cNvPr id="38" name="Рисунок 37"/>
            <p:cNvPicPr>
              <a:picLocks noChangeAspect="1"/>
            </p:cNvPicPr>
            <p:nvPr/>
          </p:nvPicPr>
          <p:blipFill rotWithShape="1">
            <a:blip r:embed="rId2" cstate="print"/>
            <a:srcRect l="2083" t="12026" r="15209" b="51231"/>
            <a:stretch/>
          </p:blipFill>
          <p:spPr>
            <a:xfrm>
              <a:off x="2370601" y="6459931"/>
              <a:ext cx="1733245" cy="432901"/>
            </a:xfrm>
            <a:prstGeom prst="rect">
              <a:avLst/>
            </a:prstGeom>
          </p:spPr>
        </p:pic>
        <p:sp>
          <p:nvSpPr>
            <p:cNvPr id="39" name="Скругленный прямоугольник 38"/>
            <p:cNvSpPr/>
            <p:nvPr/>
          </p:nvSpPr>
          <p:spPr>
            <a:xfrm>
              <a:off x="2306184" y="6383887"/>
              <a:ext cx="2644303" cy="584988"/>
            </a:xfrm>
            <a:prstGeom prst="roundRect">
              <a:avLst>
                <a:gd name="adj" fmla="val 6507"/>
              </a:avLst>
            </a:prstGeom>
            <a:noFill/>
            <a:ln w="19050">
              <a:solidFill>
                <a:srgbClr val="C00000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1703388" algn="ctr">
                <a:tabLst>
                  <a:tab pos="1524000" algn="l"/>
                </a:tabLst>
              </a:pPr>
              <a:r>
                <a:rPr lang="ru-RU" sz="1100" b="1" dirty="0" smtClean="0">
                  <a:solidFill>
                    <a:schemeClr val="tx1"/>
                  </a:solidFill>
                </a:rPr>
                <a:t>Гарант</a:t>
              </a:r>
            </a:p>
          </p:txBody>
        </p:sp>
      </p:grpSp>
      <p:sp>
        <p:nvSpPr>
          <p:cNvPr id="47" name="Скругленный прямоугольник 46"/>
          <p:cNvSpPr/>
          <p:nvPr/>
        </p:nvSpPr>
        <p:spPr>
          <a:xfrm>
            <a:off x="363540" y="3550001"/>
            <a:ext cx="5721950" cy="4133061"/>
          </a:xfrm>
          <a:prstGeom prst="roundRect">
            <a:avLst>
              <a:gd name="adj" fmla="val 2995"/>
            </a:avLst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100" b="1" dirty="0" smtClean="0">
              <a:solidFill>
                <a:schemeClr val="tx1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694295" y="6374251"/>
            <a:ext cx="5216845" cy="1027706"/>
          </a:xfrm>
          <a:prstGeom prst="rect">
            <a:avLst/>
          </a:prstGeom>
          <a:ln>
            <a:noFill/>
          </a:ln>
        </p:spPr>
        <p:txBody>
          <a:bodyPr wrap="square" anchor="ctr">
            <a:noAutofit/>
          </a:bodyPr>
          <a:lstStyle/>
          <a:p>
            <a:pPr lvl="0"/>
            <a:r>
              <a:rPr lang="ru-RU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Независимая гарантия в размере: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До 50% суммы обязательств по кредиту (основной долг)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До 70% от суммы гарантии исполнения контракта, суммы кредита на исполнение контракта</a:t>
            </a:r>
            <a:endParaRPr lang="ru-RU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2644337" y="4129693"/>
            <a:ext cx="1158586" cy="762098"/>
            <a:chOff x="2097996" y="4977591"/>
            <a:chExt cx="2226204" cy="922139"/>
          </a:xfrm>
        </p:grpSpPr>
        <p:grpSp>
          <p:nvGrpSpPr>
            <p:cNvPr id="50" name="Группа 49"/>
            <p:cNvGrpSpPr/>
            <p:nvPr/>
          </p:nvGrpSpPr>
          <p:grpSpPr>
            <a:xfrm>
              <a:off x="2155712" y="5262161"/>
              <a:ext cx="1988198" cy="327551"/>
              <a:chOff x="1997902" y="5521643"/>
              <a:chExt cx="2405720" cy="327551"/>
            </a:xfrm>
          </p:grpSpPr>
          <p:cxnSp>
            <p:nvCxnSpPr>
              <p:cNvPr id="32" name="Прямая со стрелкой 31"/>
              <p:cNvCxnSpPr/>
              <p:nvPr/>
            </p:nvCxnSpPr>
            <p:spPr>
              <a:xfrm flipH="1">
                <a:off x="2283652" y="5521643"/>
                <a:ext cx="2119970" cy="0"/>
              </a:xfrm>
              <a:prstGeom prst="straightConnector1">
                <a:avLst/>
              </a:prstGeom>
              <a:ln w="76200">
                <a:solidFill>
                  <a:srgbClr val="1F4E79"/>
                </a:solidFill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Прямая со стрелкой 44"/>
              <p:cNvCxnSpPr/>
              <p:nvPr/>
            </p:nvCxnSpPr>
            <p:spPr>
              <a:xfrm>
                <a:off x="1997902" y="5849194"/>
                <a:ext cx="2119970" cy="0"/>
              </a:xfrm>
              <a:prstGeom prst="straightConnector1">
                <a:avLst/>
              </a:prstGeom>
              <a:ln w="76200">
                <a:solidFill>
                  <a:srgbClr val="00A1DE"/>
                </a:solidFill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2" name="Прямоугольник 51"/>
            <p:cNvSpPr/>
            <p:nvPr/>
          </p:nvSpPr>
          <p:spPr>
            <a:xfrm>
              <a:off x="2611312" y="4977591"/>
              <a:ext cx="1712888" cy="228147"/>
            </a:xfrm>
            <a:prstGeom prst="rect">
              <a:avLst/>
            </a:prstGeom>
            <a:ln>
              <a:noFill/>
            </a:ln>
          </p:spPr>
          <p:txBody>
            <a:bodyPr wrap="square" anchor="ctr">
              <a:noAutofit/>
            </a:bodyPr>
            <a:lstStyle/>
            <a:p>
              <a:pPr lvl="0" algn="just"/>
              <a:r>
                <a:rPr lang="ru-RU" sz="1200" dirty="0" smtClean="0">
                  <a:solidFill>
                    <a:srgbClr val="1F4E79"/>
                  </a:solidFill>
                </a:rPr>
                <a:t>Залог</a:t>
              </a:r>
              <a:endParaRPr lang="ru-RU" sz="1200" dirty="0">
                <a:solidFill>
                  <a:srgbClr val="1F4E79"/>
                </a:solidFill>
              </a:endParaRPr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2097996" y="5671583"/>
              <a:ext cx="1590314" cy="228147"/>
            </a:xfrm>
            <a:prstGeom prst="rect">
              <a:avLst/>
            </a:prstGeom>
            <a:ln>
              <a:noFill/>
            </a:ln>
          </p:spPr>
          <p:txBody>
            <a:bodyPr wrap="square" anchor="ctr">
              <a:noAutofit/>
            </a:bodyPr>
            <a:lstStyle/>
            <a:p>
              <a:pPr lvl="0" algn="r"/>
              <a:r>
                <a:rPr lang="ru-RU" sz="1200" dirty="0" smtClean="0">
                  <a:solidFill>
                    <a:srgbClr val="00A1DE"/>
                  </a:solidFill>
                </a:rPr>
                <a:t>Кредит</a:t>
              </a:r>
              <a:endParaRPr lang="ru-RU" sz="1200" dirty="0">
                <a:solidFill>
                  <a:srgbClr val="00A1DE"/>
                </a:solidFill>
              </a:endParaRPr>
            </a:p>
          </p:txBody>
        </p:sp>
      </p:grpSp>
      <p:cxnSp>
        <p:nvCxnSpPr>
          <p:cNvPr id="54" name="Elbow Connector 187"/>
          <p:cNvCxnSpPr>
            <a:endCxn id="58" idx="2"/>
          </p:cNvCxnSpPr>
          <p:nvPr/>
        </p:nvCxnSpPr>
        <p:spPr>
          <a:xfrm rot="10800000">
            <a:off x="1259447" y="5030906"/>
            <a:ext cx="1021299" cy="471836"/>
          </a:xfrm>
          <a:prstGeom prst="bentConnector2">
            <a:avLst/>
          </a:prstGeom>
          <a:ln w="76200">
            <a:solidFill>
              <a:srgbClr val="C00000">
                <a:alpha val="50000"/>
              </a:srgbClr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ounded Rectangle 238"/>
          <p:cNvSpPr/>
          <p:nvPr/>
        </p:nvSpPr>
        <p:spPr>
          <a:xfrm flipH="1">
            <a:off x="1210792" y="4967993"/>
            <a:ext cx="97308" cy="62913"/>
          </a:xfrm>
          <a:prstGeom prst="round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ru-RU" sz="900" b="1" kern="0" dirty="0">
              <a:solidFill>
                <a:schemeClr val="tx2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1071987" y="5566621"/>
            <a:ext cx="1076999" cy="228147"/>
          </a:xfrm>
          <a:prstGeom prst="rect">
            <a:avLst/>
          </a:prstGeom>
          <a:ln>
            <a:noFill/>
          </a:ln>
        </p:spPr>
        <p:txBody>
          <a:bodyPr wrap="square" anchor="ctr">
            <a:noAutofit/>
          </a:bodyPr>
          <a:lstStyle/>
          <a:p>
            <a:pPr lvl="0" algn="r"/>
            <a:r>
              <a:rPr lang="ru-RU" sz="1400" dirty="0" smtClean="0">
                <a:solidFill>
                  <a:srgbClr val="C00000"/>
                </a:solidFill>
              </a:rPr>
              <a:t>Гарантия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64" name="Oval 287"/>
          <p:cNvSpPr/>
          <p:nvPr/>
        </p:nvSpPr>
        <p:spPr>
          <a:xfrm>
            <a:off x="1013561" y="5568330"/>
            <a:ext cx="245885" cy="245885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Г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Oval 287"/>
          <p:cNvSpPr/>
          <p:nvPr/>
        </p:nvSpPr>
        <p:spPr>
          <a:xfrm>
            <a:off x="469748" y="6560427"/>
            <a:ext cx="203211" cy="203211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Г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67" name="Прямая соединительная линия 66"/>
          <p:cNvCxnSpPr/>
          <p:nvPr/>
        </p:nvCxnSpPr>
        <p:spPr>
          <a:xfrm>
            <a:off x="464560" y="6404611"/>
            <a:ext cx="544658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Скругленный прямоугольник 39"/>
          <p:cNvSpPr/>
          <p:nvPr/>
        </p:nvSpPr>
        <p:spPr>
          <a:xfrm>
            <a:off x="3739861" y="4092291"/>
            <a:ext cx="2171279" cy="727937"/>
          </a:xfrm>
          <a:prstGeom prst="roundRect">
            <a:avLst>
              <a:gd name="adj" fmla="val 6507"/>
            </a:avLst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630238"/>
            <a:r>
              <a:rPr lang="ru-RU" sz="1100" b="1" dirty="0" smtClean="0"/>
              <a:t>Субъект МСП</a:t>
            </a:r>
          </a:p>
          <a:p>
            <a:pPr marL="630238"/>
            <a:r>
              <a:rPr lang="ru-RU" sz="1000" dirty="0"/>
              <a:t>(заемщик, принципал по гарантии Корпорации)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9544193" y="3699644"/>
            <a:ext cx="2500662" cy="727937"/>
          </a:xfrm>
          <a:prstGeom prst="roundRect">
            <a:avLst>
              <a:gd name="adj" fmla="val 6507"/>
            </a:avLst>
          </a:prstGeom>
          <a:solidFill>
            <a:srgbClr val="FCD7B9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630238"/>
            <a:r>
              <a:rPr lang="ru-RU" sz="1100" b="1" dirty="0" smtClean="0">
                <a:solidFill>
                  <a:schemeClr val="tx1"/>
                </a:solidFill>
              </a:rPr>
              <a:t>Региональная гарантийная организация</a:t>
            </a:r>
          </a:p>
          <a:p>
            <a:pPr marL="630238"/>
            <a:r>
              <a:rPr lang="ru-RU" sz="1000" dirty="0" smtClean="0">
                <a:solidFill>
                  <a:schemeClr val="tx1"/>
                </a:solidFill>
              </a:rPr>
              <a:t>(поручитель)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363538" y="3034806"/>
            <a:ext cx="5721952" cy="376451"/>
          </a:xfrm>
          <a:prstGeom prst="roundRect">
            <a:avLst>
              <a:gd name="adj" fmla="val 16628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b="1" dirty="0"/>
              <a:t>Без участия Региональной гарантийной организации</a:t>
            </a:r>
          </a:p>
        </p:txBody>
      </p:sp>
      <p:sp>
        <p:nvSpPr>
          <p:cNvPr id="80" name="Скругленный прямоугольник 79"/>
          <p:cNvSpPr/>
          <p:nvPr/>
        </p:nvSpPr>
        <p:spPr>
          <a:xfrm>
            <a:off x="6519633" y="3034806"/>
            <a:ext cx="5721952" cy="376451"/>
          </a:xfrm>
          <a:prstGeom prst="roundRect">
            <a:avLst>
              <a:gd name="adj" fmla="val 16628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b="1" dirty="0"/>
              <a:t>С участием Региональной гарантийной организации</a:t>
            </a:r>
          </a:p>
        </p:txBody>
      </p:sp>
      <p:grpSp>
        <p:nvGrpSpPr>
          <p:cNvPr id="124" name="Группа 123"/>
          <p:cNvGrpSpPr/>
          <p:nvPr/>
        </p:nvGrpSpPr>
        <p:grpSpPr>
          <a:xfrm>
            <a:off x="8514716" y="5647797"/>
            <a:ext cx="2644303" cy="584988"/>
            <a:chOff x="2306184" y="6383887"/>
            <a:chExt cx="2644303" cy="584988"/>
          </a:xfrm>
        </p:grpSpPr>
        <p:pic>
          <p:nvPicPr>
            <p:cNvPr id="125" name="Рисунок 124"/>
            <p:cNvPicPr>
              <a:picLocks noChangeAspect="1"/>
            </p:cNvPicPr>
            <p:nvPr/>
          </p:nvPicPr>
          <p:blipFill rotWithShape="1">
            <a:blip r:embed="rId2" cstate="print"/>
            <a:srcRect l="2083" t="12026" r="15209" b="51231"/>
            <a:stretch/>
          </p:blipFill>
          <p:spPr>
            <a:xfrm>
              <a:off x="2370601" y="6459931"/>
              <a:ext cx="1733245" cy="432901"/>
            </a:xfrm>
            <a:prstGeom prst="rect">
              <a:avLst/>
            </a:prstGeom>
          </p:spPr>
        </p:pic>
        <p:sp>
          <p:nvSpPr>
            <p:cNvPr id="126" name="Скругленный прямоугольник 125"/>
            <p:cNvSpPr/>
            <p:nvPr/>
          </p:nvSpPr>
          <p:spPr>
            <a:xfrm>
              <a:off x="2306184" y="6383887"/>
              <a:ext cx="2644303" cy="584988"/>
            </a:xfrm>
            <a:prstGeom prst="roundRect">
              <a:avLst>
                <a:gd name="adj" fmla="val 6507"/>
              </a:avLst>
            </a:prstGeom>
            <a:noFill/>
            <a:ln w="19050">
              <a:solidFill>
                <a:srgbClr val="C00000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1703388" algn="ctr">
                <a:tabLst>
                  <a:tab pos="1524000" algn="l"/>
                </a:tabLst>
              </a:pPr>
              <a:r>
                <a:rPr lang="ru-RU" sz="1100" b="1" dirty="0" smtClean="0">
                  <a:solidFill>
                    <a:schemeClr val="tx1"/>
                  </a:solidFill>
                </a:rPr>
                <a:t>Гарант</a:t>
              </a:r>
            </a:p>
          </p:txBody>
        </p:sp>
      </p:grpSp>
      <p:sp>
        <p:nvSpPr>
          <p:cNvPr id="127" name="Скругленный прямоугольник 126"/>
          <p:cNvSpPr/>
          <p:nvPr/>
        </p:nvSpPr>
        <p:spPr>
          <a:xfrm>
            <a:off x="6519635" y="3550001"/>
            <a:ext cx="5721950" cy="4133061"/>
          </a:xfrm>
          <a:prstGeom prst="roundRect">
            <a:avLst>
              <a:gd name="adj" fmla="val 2995"/>
            </a:avLst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100" b="1" dirty="0" smtClean="0">
              <a:solidFill>
                <a:schemeClr val="tx1"/>
              </a:solidFill>
            </a:endParaRPr>
          </a:p>
        </p:txBody>
      </p:sp>
      <p:sp>
        <p:nvSpPr>
          <p:cNvPr id="128" name="Прямоугольник 127"/>
          <p:cNvSpPr/>
          <p:nvPr/>
        </p:nvSpPr>
        <p:spPr>
          <a:xfrm>
            <a:off x="6850390" y="7289618"/>
            <a:ext cx="5216845" cy="311252"/>
          </a:xfrm>
          <a:prstGeom prst="rect">
            <a:avLst/>
          </a:prstGeom>
          <a:ln>
            <a:noFill/>
          </a:ln>
        </p:spPr>
        <p:txBody>
          <a:bodyPr wrap="square" anchor="ctr">
            <a:noAutofit/>
          </a:bodyPr>
          <a:lstStyle/>
          <a:p>
            <a:pPr lvl="0"/>
            <a:r>
              <a:rPr lang="ru-RU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Независимая гарантия Корпорации на часть непокрытой поручительством РГО суммы кредита</a:t>
            </a:r>
            <a:endParaRPr lang="ru-RU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129" name="Группа 128"/>
          <p:cNvGrpSpPr/>
          <p:nvPr/>
        </p:nvGrpSpPr>
        <p:grpSpPr>
          <a:xfrm>
            <a:off x="8800432" y="4641426"/>
            <a:ext cx="1158586" cy="762098"/>
            <a:chOff x="2097996" y="4977591"/>
            <a:chExt cx="2226204" cy="922139"/>
          </a:xfrm>
        </p:grpSpPr>
        <p:grpSp>
          <p:nvGrpSpPr>
            <p:cNvPr id="130" name="Группа 129"/>
            <p:cNvGrpSpPr/>
            <p:nvPr/>
          </p:nvGrpSpPr>
          <p:grpSpPr>
            <a:xfrm>
              <a:off x="2155712" y="5262161"/>
              <a:ext cx="1988198" cy="327551"/>
              <a:chOff x="1997902" y="5521643"/>
              <a:chExt cx="2405720" cy="327551"/>
            </a:xfrm>
          </p:grpSpPr>
          <p:cxnSp>
            <p:nvCxnSpPr>
              <p:cNvPr id="133" name="Прямая со стрелкой 132"/>
              <p:cNvCxnSpPr/>
              <p:nvPr/>
            </p:nvCxnSpPr>
            <p:spPr>
              <a:xfrm flipH="1">
                <a:off x="2283652" y="5521643"/>
                <a:ext cx="2119970" cy="0"/>
              </a:xfrm>
              <a:prstGeom prst="straightConnector1">
                <a:avLst/>
              </a:prstGeom>
              <a:ln w="76200">
                <a:solidFill>
                  <a:srgbClr val="1F4E79"/>
                </a:solidFill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Прямая со стрелкой 133"/>
              <p:cNvCxnSpPr/>
              <p:nvPr/>
            </p:nvCxnSpPr>
            <p:spPr>
              <a:xfrm>
                <a:off x="1997902" y="5849194"/>
                <a:ext cx="2119970" cy="0"/>
              </a:xfrm>
              <a:prstGeom prst="straightConnector1">
                <a:avLst/>
              </a:prstGeom>
              <a:ln w="76200">
                <a:solidFill>
                  <a:srgbClr val="00A1DE"/>
                </a:solidFill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1" name="Прямоугольник 130"/>
            <p:cNvSpPr/>
            <p:nvPr/>
          </p:nvSpPr>
          <p:spPr>
            <a:xfrm>
              <a:off x="2611312" y="4977591"/>
              <a:ext cx="1712888" cy="228147"/>
            </a:xfrm>
            <a:prstGeom prst="rect">
              <a:avLst/>
            </a:prstGeom>
            <a:ln>
              <a:noFill/>
            </a:ln>
          </p:spPr>
          <p:txBody>
            <a:bodyPr wrap="square" anchor="ctr">
              <a:noAutofit/>
            </a:bodyPr>
            <a:lstStyle/>
            <a:p>
              <a:pPr lvl="0" algn="just"/>
              <a:r>
                <a:rPr lang="ru-RU" sz="1200" dirty="0" smtClean="0">
                  <a:solidFill>
                    <a:srgbClr val="1F4E79"/>
                  </a:solidFill>
                </a:rPr>
                <a:t>Залог</a:t>
              </a:r>
              <a:endParaRPr lang="ru-RU" sz="1200" dirty="0">
                <a:solidFill>
                  <a:srgbClr val="1F4E79"/>
                </a:solidFill>
              </a:endParaRPr>
            </a:p>
          </p:txBody>
        </p:sp>
        <p:sp>
          <p:nvSpPr>
            <p:cNvPr id="132" name="Прямоугольник 131"/>
            <p:cNvSpPr/>
            <p:nvPr/>
          </p:nvSpPr>
          <p:spPr>
            <a:xfrm>
              <a:off x="2097996" y="5671583"/>
              <a:ext cx="1590314" cy="228147"/>
            </a:xfrm>
            <a:prstGeom prst="rect">
              <a:avLst/>
            </a:prstGeom>
            <a:ln>
              <a:noFill/>
            </a:ln>
          </p:spPr>
          <p:txBody>
            <a:bodyPr wrap="square" anchor="ctr">
              <a:noAutofit/>
            </a:bodyPr>
            <a:lstStyle/>
            <a:p>
              <a:pPr lvl="0" algn="r"/>
              <a:r>
                <a:rPr lang="ru-RU" sz="1200" dirty="0" smtClean="0">
                  <a:solidFill>
                    <a:srgbClr val="00A1DE"/>
                  </a:solidFill>
                </a:rPr>
                <a:t>Кредит</a:t>
              </a:r>
              <a:endParaRPr lang="ru-RU" sz="1200" dirty="0">
                <a:solidFill>
                  <a:srgbClr val="00A1DE"/>
                </a:solidFill>
              </a:endParaRPr>
            </a:p>
          </p:txBody>
        </p:sp>
      </p:grpSp>
      <p:cxnSp>
        <p:nvCxnSpPr>
          <p:cNvPr id="135" name="Elbow Connector 187"/>
          <p:cNvCxnSpPr>
            <a:stCxn id="126" idx="1"/>
          </p:cNvCxnSpPr>
          <p:nvPr/>
        </p:nvCxnSpPr>
        <p:spPr>
          <a:xfrm rot="10800000">
            <a:off x="7706294" y="5331961"/>
            <a:ext cx="808422" cy="608330"/>
          </a:xfrm>
          <a:prstGeom prst="bentConnector2">
            <a:avLst/>
          </a:prstGeom>
          <a:ln w="76200">
            <a:solidFill>
              <a:srgbClr val="C00000">
                <a:alpha val="50000"/>
              </a:srgbClr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Прямоугольник 136"/>
          <p:cNvSpPr/>
          <p:nvPr/>
        </p:nvSpPr>
        <p:spPr>
          <a:xfrm>
            <a:off x="7376295" y="5977456"/>
            <a:ext cx="1076999" cy="228147"/>
          </a:xfrm>
          <a:prstGeom prst="rect">
            <a:avLst/>
          </a:prstGeom>
          <a:ln>
            <a:noFill/>
          </a:ln>
        </p:spPr>
        <p:txBody>
          <a:bodyPr wrap="square" anchor="ctr">
            <a:noAutofit/>
          </a:bodyPr>
          <a:lstStyle/>
          <a:p>
            <a:pPr lvl="0" algn="r"/>
            <a:r>
              <a:rPr lang="ru-RU" sz="1200" dirty="0" smtClean="0">
                <a:solidFill>
                  <a:srgbClr val="C00000"/>
                </a:solidFill>
              </a:rPr>
              <a:t>Гарантия</a:t>
            </a:r>
            <a:endParaRPr lang="ru-RU" sz="1200" dirty="0">
              <a:solidFill>
                <a:srgbClr val="C00000"/>
              </a:solidFill>
            </a:endParaRPr>
          </a:p>
        </p:txBody>
      </p:sp>
      <p:sp>
        <p:nvSpPr>
          <p:cNvPr id="138" name="Oval 287"/>
          <p:cNvSpPr/>
          <p:nvPr/>
        </p:nvSpPr>
        <p:spPr>
          <a:xfrm>
            <a:off x="7432750" y="5979165"/>
            <a:ext cx="245885" cy="245885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Г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40" name="Прямая соединительная линия 139"/>
          <p:cNvCxnSpPr/>
          <p:nvPr/>
        </p:nvCxnSpPr>
        <p:spPr>
          <a:xfrm>
            <a:off x="6620655" y="6404611"/>
            <a:ext cx="544658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Скругленный прямоугольник 140"/>
          <p:cNvSpPr/>
          <p:nvPr/>
        </p:nvSpPr>
        <p:spPr>
          <a:xfrm>
            <a:off x="9895956" y="4604024"/>
            <a:ext cx="2171279" cy="727937"/>
          </a:xfrm>
          <a:prstGeom prst="roundRect">
            <a:avLst>
              <a:gd name="adj" fmla="val 6507"/>
            </a:avLst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630238"/>
            <a:r>
              <a:rPr lang="ru-RU" sz="1100" b="1" dirty="0" smtClean="0"/>
              <a:t>Субъект МСП</a:t>
            </a:r>
          </a:p>
          <a:p>
            <a:pPr marL="630238"/>
            <a:r>
              <a:rPr lang="ru-RU" sz="1000" dirty="0"/>
              <a:t>(заемщик, принципал по гарантии Корпорации)</a:t>
            </a:r>
          </a:p>
        </p:txBody>
      </p:sp>
      <p:cxnSp>
        <p:nvCxnSpPr>
          <p:cNvPr id="143" name="Elbow Connector 187"/>
          <p:cNvCxnSpPr>
            <a:stCxn id="42" idx="1"/>
          </p:cNvCxnSpPr>
          <p:nvPr/>
        </p:nvCxnSpPr>
        <p:spPr>
          <a:xfrm rot="10800000" flipV="1">
            <a:off x="7706295" y="4063612"/>
            <a:ext cx="1837899" cy="540411"/>
          </a:xfrm>
          <a:prstGeom prst="bentConnector2">
            <a:avLst/>
          </a:prstGeom>
          <a:ln w="76200">
            <a:solidFill>
              <a:srgbClr val="FCD7B9">
                <a:alpha val="50000"/>
              </a:srgbClr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Прямоугольник 143"/>
          <p:cNvSpPr/>
          <p:nvPr/>
        </p:nvSpPr>
        <p:spPr>
          <a:xfrm>
            <a:off x="7251368" y="3767546"/>
            <a:ext cx="1691283" cy="228147"/>
          </a:xfrm>
          <a:prstGeom prst="rect">
            <a:avLst/>
          </a:prstGeom>
          <a:ln>
            <a:noFill/>
          </a:ln>
        </p:spPr>
        <p:txBody>
          <a:bodyPr wrap="square" anchor="ctr">
            <a:noAutofit/>
          </a:bodyPr>
          <a:lstStyle/>
          <a:p>
            <a:pPr lvl="0" algn="r"/>
            <a:r>
              <a:rPr lang="ru-RU" sz="1200" dirty="0" smtClean="0">
                <a:solidFill>
                  <a:srgbClr val="F5750B"/>
                </a:solidFill>
              </a:rPr>
              <a:t>Поручительство</a:t>
            </a:r>
            <a:endParaRPr lang="ru-RU" sz="1200" dirty="0">
              <a:solidFill>
                <a:srgbClr val="F5750B"/>
              </a:solidFill>
            </a:endParaRPr>
          </a:p>
        </p:txBody>
      </p:sp>
      <p:sp>
        <p:nvSpPr>
          <p:cNvPr id="145" name="Oval 287"/>
          <p:cNvSpPr/>
          <p:nvPr/>
        </p:nvSpPr>
        <p:spPr>
          <a:xfrm>
            <a:off x="7432750" y="3769255"/>
            <a:ext cx="245885" cy="245885"/>
          </a:xfrm>
          <a:prstGeom prst="ellipse">
            <a:avLst/>
          </a:prstGeom>
          <a:solidFill>
            <a:srgbClr val="F5750B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6" name="Прямоугольник 145"/>
          <p:cNvSpPr/>
          <p:nvPr/>
        </p:nvSpPr>
        <p:spPr>
          <a:xfrm>
            <a:off x="6850390" y="6892729"/>
            <a:ext cx="5216845" cy="311252"/>
          </a:xfrm>
          <a:prstGeom prst="rect">
            <a:avLst/>
          </a:prstGeom>
          <a:ln>
            <a:noFill/>
          </a:ln>
        </p:spPr>
        <p:txBody>
          <a:bodyPr wrap="square" anchor="ctr">
            <a:noAutofit/>
          </a:bodyPr>
          <a:lstStyle/>
          <a:p>
            <a:pPr lvl="0"/>
            <a:r>
              <a:rPr lang="ru-RU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Поручительство РГО за исполнение МСП обязательств в рамках собственного лимита РГО</a:t>
            </a:r>
            <a:endParaRPr lang="ru-RU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8" name="Oval 287"/>
          <p:cNvSpPr/>
          <p:nvPr/>
        </p:nvSpPr>
        <p:spPr>
          <a:xfrm>
            <a:off x="6625843" y="6958692"/>
            <a:ext cx="203211" cy="203211"/>
          </a:xfrm>
          <a:prstGeom prst="ellipse">
            <a:avLst/>
          </a:prstGeom>
          <a:solidFill>
            <a:srgbClr val="F5750B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6747848" y="6464447"/>
            <a:ext cx="3935245" cy="311252"/>
            <a:chOff x="6747848" y="6797281"/>
            <a:chExt cx="3935245" cy="311252"/>
          </a:xfrm>
        </p:grpSpPr>
        <p:sp>
          <p:nvSpPr>
            <p:cNvPr id="139" name="Oval 287"/>
            <p:cNvSpPr/>
            <p:nvPr/>
          </p:nvSpPr>
          <p:spPr>
            <a:xfrm>
              <a:off x="7376322" y="6829965"/>
              <a:ext cx="245885" cy="245885"/>
            </a:xfrm>
            <a:prstGeom prst="ellipse">
              <a:avLst/>
            </a:prstGeom>
            <a:solidFill>
              <a:srgbClr val="C00000"/>
            </a:solidFill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wrap="none"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Г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Oval 287"/>
            <p:cNvSpPr/>
            <p:nvPr/>
          </p:nvSpPr>
          <p:spPr>
            <a:xfrm>
              <a:off x="6747848" y="6829965"/>
              <a:ext cx="245885" cy="245885"/>
            </a:xfrm>
            <a:prstGeom prst="ellipse">
              <a:avLst/>
            </a:prstGeom>
            <a:solidFill>
              <a:srgbClr val="F5750B"/>
            </a:solidFill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wrap="none"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П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Прямоугольник 149"/>
            <p:cNvSpPr/>
            <p:nvPr/>
          </p:nvSpPr>
          <p:spPr>
            <a:xfrm>
              <a:off x="7936445" y="6797281"/>
              <a:ext cx="2746648" cy="311252"/>
            </a:xfrm>
            <a:prstGeom prst="rect">
              <a:avLst/>
            </a:prstGeom>
            <a:ln>
              <a:noFill/>
            </a:ln>
          </p:spPr>
          <p:txBody>
            <a:bodyPr wrap="square" anchor="ctr">
              <a:noAutofit/>
            </a:bodyPr>
            <a:lstStyle/>
            <a:p>
              <a:pPr lvl="0"/>
              <a:r>
                <a:rPr lang="ru-RU" sz="105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50-70% суммы кредита</a:t>
              </a:r>
              <a:endParaRPr lang="ru-RU" sz="105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51" name="Oval 287"/>
            <p:cNvSpPr/>
            <p:nvPr/>
          </p:nvSpPr>
          <p:spPr>
            <a:xfrm>
              <a:off x="7690559" y="6829965"/>
              <a:ext cx="245885" cy="245885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wrap="none"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=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Oval 287"/>
            <p:cNvSpPr/>
            <p:nvPr/>
          </p:nvSpPr>
          <p:spPr>
            <a:xfrm>
              <a:off x="7062085" y="6829965"/>
              <a:ext cx="245885" cy="245885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wrap="none"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+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55" name="Oval 287"/>
          <p:cNvSpPr/>
          <p:nvPr/>
        </p:nvSpPr>
        <p:spPr>
          <a:xfrm>
            <a:off x="6625843" y="7349269"/>
            <a:ext cx="203211" cy="203211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Г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56" name="Прямая соединительная линия 155"/>
          <p:cNvCxnSpPr/>
          <p:nvPr/>
        </p:nvCxnSpPr>
        <p:spPr>
          <a:xfrm>
            <a:off x="6620655" y="6835535"/>
            <a:ext cx="544658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Freeform 25"/>
          <p:cNvSpPr>
            <a:spLocks noChangeAspect="1" noEditPoints="1"/>
          </p:cNvSpPr>
          <p:nvPr/>
        </p:nvSpPr>
        <p:spPr bwMode="auto">
          <a:xfrm>
            <a:off x="3854689" y="4267242"/>
            <a:ext cx="447758" cy="393691"/>
          </a:xfrm>
          <a:custGeom>
            <a:avLst/>
            <a:gdLst/>
            <a:ahLst/>
            <a:cxnLst>
              <a:cxn ang="0">
                <a:pos x="82" y="72"/>
              </a:cxn>
              <a:cxn ang="0">
                <a:pos x="81" y="55"/>
              </a:cxn>
              <a:cxn ang="0">
                <a:pos x="70" y="49"/>
              </a:cxn>
              <a:cxn ang="0">
                <a:pos x="62" y="39"/>
              </a:cxn>
              <a:cxn ang="0">
                <a:pos x="65" y="32"/>
              </a:cxn>
              <a:cxn ang="0">
                <a:pos x="67" y="28"/>
              </a:cxn>
              <a:cxn ang="0">
                <a:pos x="66" y="25"/>
              </a:cxn>
              <a:cxn ang="0">
                <a:pos x="67" y="20"/>
              </a:cxn>
              <a:cxn ang="0">
                <a:pos x="57" y="11"/>
              </a:cxn>
              <a:cxn ang="0">
                <a:pos x="47" y="20"/>
              </a:cxn>
              <a:cxn ang="0">
                <a:pos x="48" y="25"/>
              </a:cxn>
              <a:cxn ang="0">
                <a:pos x="47" y="28"/>
              </a:cxn>
              <a:cxn ang="0">
                <a:pos x="49" y="32"/>
              </a:cxn>
              <a:cxn ang="0">
                <a:pos x="52" y="39"/>
              </a:cxn>
              <a:cxn ang="0">
                <a:pos x="48" y="46"/>
              </a:cxn>
              <a:cxn ang="0">
                <a:pos x="63" y="60"/>
              </a:cxn>
              <a:cxn ang="0">
                <a:pos x="63" y="72"/>
              </a:cxn>
              <a:cxn ang="0">
                <a:pos x="82" y="72"/>
              </a:cxn>
              <a:cxn ang="0">
                <a:pos x="42" y="51"/>
              </a:cxn>
              <a:cxn ang="0">
                <a:pos x="31" y="39"/>
              </a:cxn>
              <a:cxn ang="0">
                <a:pos x="35" y="29"/>
              </a:cxn>
              <a:cxn ang="0">
                <a:pos x="38" y="23"/>
              </a:cxn>
              <a:cxn ang="0">
                <a:pos x="37" y="20"/>
              </a:cxn>
              <a:cxn ang="0">
                <a:pos x="37" y="13"/>
              </a:cxn>
              <a:cxn ang="0">
                <a:pos x="24" y="0"/>
              </a:cxn>
              <a:cxn ang="0">
                <a:pos x="11" y="13"/>
              </a:cxn>
              <a:cxn ang="0">
                <a:pos x="12" y="20"/>
              </a:cxn>
              <a:cxn ang="0">
                <a:pos x="11" y="23"/>
              </a:cxn>
              <a:cxn ang="0">
                <a:pos x="14" y="29"/>
              </a:cxn>
              <a:cxn ang="0">
                <a:pos x="18" y="39"/>
              </a:cxn>
              <a:cxn ang="0">
                <a:pos x="7" y="51"/>
              </a:cxn>
              <a:cxn ang="0">
                <a:pos x="0" y="57"/>
              </a:cxn>
              <a:cxn ang="0">
                <a:pos x="0" y="72"/>
              </a:cxn>
              <a:cxn ang="0">
                <a:pos x="57" y="72"/>
              </a:cxn>
              <a:cxn ang="0">
                <a:pos x="57" y="61"/>
              </a:cxn>
              <a:cxn ang="0">
                <a:pos x="42" y="51"/>
              </a:cxn>
            </a:cxnLst>
            <a:rect l="0" t="0" r="r" b="b"/>
            <a:pathLst>
              <a:path w="82" h="72">
                <a:moveTo>
                  <a:pt x="82" y="72"/>
                </a:moveTo>
                <a:cubicBezTo>
                  <a:pt x="82" y="72"/>
                  <a:pt x="82" y="57"/>
                  <a:pt x="81" y="55"/>
                </a:cubicBezTo>
                <a:cubicBezTo>
                  <a:pt x="79" y="53"/>
                  <a:pt x="76" y="51"/>
                  <a:pt x="70" y="49"/>
                </a:cubicBezTo>
                <a:cubicBezTo>
                  <a:pt x="64" y="46"/>
                  <a:pt x="62" y="44"/>
                  <a:pt x="62" y="39"/>
                </a:cubicBezTo>
                <a:cubicBezTo>
                  <a:pt x="62" y="37"/>
                  <a:pt x="64" y="37"/>
                  <a:pt x="65" y="32"/>
                </a:cubicBezTo>
                <a:cubicBezTo>
                  <a:pt x="65" y="30"/>
                  <a:pt x="67" y="32"/>
                  <a:pt x="67" y="28"/>
                </a:cubicBezTo>
                <a:cubicBezTo>
                  <a:pt x="67" y="26"/>
                  <a:pt x="66" y="25"/>
                  <a:pt x="66" y="25"/>
                </a:cubicBezTo>
                <a:cubicBezTo>
                  <a:pt x="66" y="25"/>
                  <a:pt x="67" y="22"/>
                  <a:pt x="67" y="20"/>
                </a:cubicBezTo>
                <a:cubicBezTo>
                  <a:pt x="67" y="18"/>
                  <a:pt x="65" y="11"/>
                  <a:pt x="57" y="11"/>
                </a:cubicBezTo>
                <a:cubicBezTo>
                  <a:pt x="49" y="11"/>
                  <a:pt x="47" y="18"/>
                  <a:pt x="47" y="20"/>
                </a:cubicBezTo>
                <a:cubicBezTo>
                  <a:pt x="47" y="22"/>
                  <a:pt x="48" y="25"/>
                  <a:pt x="48" y="25"/>
                </a:cubicBezTo>
                <a:cubicBezTo>
                  <a:pt x="48" y="25"/>
                  <a:pt x="47" y="26"/>
                  <a:pt x="47" y="28"/>
                </a:cubicBezTo>
                <a:cubicBezTo>
                  <a:pt x="47" y="32"/>
                  <a:pt x="49" y="30"/>
                  <a:pt x="49" y="32"/>
                </a:cubicBezTo>
                <a:cubicBezTo>
                  <a:pt x="50" y="37"/>
                  <a:pt x="52" y="37"/>
                  <a:pt x="52" y="39"/>
                </a:cubicBezTo>
                <a:cubicBezTo>
                  <a:pt x="52" y="42"/>
                  <a:pt x="51" y="44"/>
                  <a:pt x="48" y="46"/>
                </a:cubicBezTo>
                <a:cubicBezTo>
                  <a:pt x="62" y="53"/>
                  <a:pt x="63" y="54"/>
                  <a:pt x="63" y="60"/>
                </a:cubicBezTo>
                <a:cubicBezTo>
                  <a:pt x="63" y="72"/>
                  <a:pt x="63" y="72"/>
                  <a:pt x="63" y="72"/>
                </a:cubicBezTo>
                <a:lnTo>
                  <a:pt x="82" y="72"/>
                </a:lnTo>
                <a:close/>
                <a:moveTo>
                  <a:pt x="42" y="51"/>
                </a:moveTo>
                <a:cubicBezTo>
                  <a:pt x="34" y="47"/>
                  <a:pt x="31" y="45"/>
                  <a:pt x="31" y="39"/>
                </a:cubicBezTo>
                <a:cubicBezTo>
                  <a:pt x="31" y="35"/>
                  <a:pt x="34" y="36"/>
                  <a:pt x="35" y="29"/>
                </a:cubicBezTo>
                <a:cubicBezTo>
                  <a:pt x="35" y="27"/>
                  <a:pt x="37" y="29"/>
                  <a:pt x="38" y="23"/>
                </a:cubicBezTo>
                <a:cubicBezTo>
                  <a:pt x="38" y="20"/>
                  <a:pt x="37" y="20"/>
                  <a:pt x="37" y="20"/>
                </a:cubicBezTo>
                <a:cubicBezTo>
                  <a:pt x="37" y="20"/>
                  <a:pt x="37" y="16"/>
                  <a:pt x="37" y="13"/>
                </a:cubicBezTo>
                <a:cubicBezTo>
                  <a:pt x="38" y="10"/>
                  <a:pt x="36" y="0"/>
                  <a:pt x="24" y="0"/>
                </a:cubicBezTo>
                <a:cubicBezTo>
                  <a:pt x="13" y="0"/>
                  <a:pt x="11" y="10"/>
                  <a:pt x="11" y="13"/>
                </a:cubicBezTo>
                <a:cubicBezTo>
                  <a:pt x="12" y="16"/>
                  <a:pt x="12" y="20"/>
                  <a:pt x="12" y="20"/>
                </a:cubicBezTo>
                <a:cubicBezTo>
                  <a:pt x="12" y="20"/>
                  <a:pt x="11" y="20"/>
                  <a:pt x="11" y="23"/>
                </a:cubicBezTo>
                <a:cubicBezTo>
                  <a:pt x="11" y="29"/>
                  <a:pt x="14" y="27"/>
                  <a:pt x="14" y="29"/>
                </a:cubicBezTo>
                <a:cubicBezTo>
                  <a:pt x="15" y="36"/>
                  <a:pt x="18" y="35"/>
                  <a:pt x="18" y="39"/>
                </a:cubicBezTo>
                <a:cubicBezTo>
                  <a:pt x="18" y="45"/>
                  <a:pt x="15" y="47"/>
                  <a:pt x="7" y="51"/>
                </a:cubicBezTo>
                <a:cubicBezTo>
                  <a:pt x="4" y="52"/>
                  <a:pt x="0" y="53"/>
                  <a:pt x="0" y="57"/>
                </a:cubicBezTo>
                <a:cubicBezTo>
                  <a:pt x="0" y="72"/>
                  <a:pt x="0" y="72"/>
                  <a:pt x="0" y="72"/>
                </a:cubicBezTo>
                <a:cubicBezTo>
                  <a:pt x="57" y="72"/>
                  <a:pt x="57" y="72"/>
                  <a:pt x="57" y="72"/>
                </a:cubicBezTo>
                <a:cubicBezTo>
                  <a:pt x="57" y="72"/>
                  <a:pt x="57" y="63"/>
                  <a:pt x="57" y="61"/>
                </a:cubicBezTo>
                <a:cubicBezTo>
                  <a:pt x="57" y="58"/>
                  <a:pt x="50" y="54"/>
                  <a:pt x="42" y="5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8694" tIns="49347" rIns="98694" bIns="49347" numCol="1" anchor="t" anchorCtr="0" compatLnSpc="1">
            <a:prstTxWarp prst="textNoShape">
              <a:avLst/>
            </a:prstTxWarp>
          </a:bodyPr>
          <a:lstStyle/>
          <a:p>
            <a:pPr defTabSz="986912" fontAlgn="base">
              <a:spcBef>
                <a:spcPct val="0"/>
              </a:spcBef>
              <a:spcAft>
                <a:spcPct val="0"/>
              </a:spcAft>
            </a:pPr>
            <a:endParaRPr lang="en-GB" sz="205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59" name="Freeform 25"/>
          <p:cNvSpPr>
            <a:spLocks noChangeAspect="1" noEditPoints="1"/>
          </p:cNvSpPr>
          <p:nvPr/>
        </p:nvSpPr>
        <p:spPr bwMode="auto">
          <a:xfrm>
            <a:off x="10012394" y="4771146"/>
            <a:ext cx="447758" cy="393691"/>
          </a:xfrm>
          <a:custGeom>
            <a:avLst/>
            <a:gdLst/>
            <a:ahLst/>
            <a:cxnLst>
              <a:cxn ang="0">
                <a:pos x="82" y="72"/>
              </a:cxn>
              <a:cxn ang="0">
                <a:pos x="81" y="55"/>
              </a:cxn>
              <a:cxn ang="0">
                <a:pos x="70" y="49"/>
              </a:cxn>
              <a:cxn ang="0">
                <a:pos x="62" y="39"/>
              </a:cxn>
              <a:cxn ang="0">
                <a:pos x="65" y="32"/>
              </a:cxn>
              <a:cxn ang="0">
                <a:pos x="67" y="28"/>
              </a:cxn>
              <a:cxn ang="0">
                <a:pos x="66" y="25"/>
              </a:cxn>
              <a:cxn ang="0">
                <a:pos x="67" y="20"/>
              </a:cxn>
              <a:cxn ang="0">
                <a:pos x="57" y="11"/>
              </a:cxn>
              <a:cxn ang="0">
                <a:pos x="47" y="20"/>
              </a:cxn>
              <a:cxn ang="0">
                <a:pos x="48" y="25"/>
              </a:cxn>
              <a:cxn ang="0">
                <a:pos x="47" y="28"/>
              </a:cxn>
              <a:cxn ang="0">
                <a:pos x="49" y="32"/>
              </a:cxn>
              <a:cxn ang="0">
                <a:pos x="52" y="39"/>
              </a:cxn>
              <a:cxn ang="0">
                <a:pos x="48" y="46"/>
              </a:cxn>
              <a:cxn ang="0">
                <a:pos x="63" y="60"/>
              </a:cxn>
              <a:cxn ang="0">
                <a:pos x="63" y="72"/>
              </a:cxn>
              <a:cxn ang="0">
                <a:pos x="82" y="72"/>
              </a:cxn>
              <a:cxn ang="0">
                <a:pos x="42" y="51"/>
              </a:cxn>
              <a:cxn ang="0">
                <a:pos x="31" y="39"/>
              </a:cxn>
              <a:cxn ang="0">
                <a:pos x="35" y="29"/>
              </a:cxn>
              <a:cxn ang="0">
                <a:pos x="38" y="23"/>
              </a:cxn>
              <a:cxn ang="0">
                <a:pos x="37" y="20"/>
              </a:cxn>
              <a:cxn ang="0">
                <a:pos x="37" y="13"/>
              </a:cxn>
              <a:cxn ang="0">
                <a:pos x="24" y="0"/>
              </a:cxn>
              <a:cxn ang="0">
                <a:pos x="11" y="13"/>
              </a:cxn>
              <a:cxn ang="0">
                <a:pos x="12" y="20"/>
              </a:cxn>
              <a:cxn ang="0">
                <a:pos x="11" y="23"/>
              </a:cxn>
              <a:cxn ang="0">
                <a:pos x="14" y="29"/>
              </a:cxn>
              <a:cxn ang="0">
                <a:pos x="18" y="39"/>
              </a:cxn>
              <a:cxn ang="0">
                <a:pos x="7" y="51"/>
              </a:cxn>
              <a:cxn ang="0">
                <a:pos x="0" y="57"/>
              </a:cxn>
              <a:cxn ang="0">
                <a:pos x="0" y="72"/>
              </a:cxn>
              <a:cxn ang="0">
                <a:pos x="57" y="72"/>
              </a:cxn>
              <a:cxn ang="0">
                <a:pos x="57" y="61"/>
              </a:cxn>
              <a:cxn ang="0">
                <a:pos x="42" y="51"/>
              </a:cxn>
            </a:cxnLst>
            <a:rect l="0" t="0" r="r" b="b"/>
            <a:pathLst>
              <a:path w="82" h="72">
                <a:moveTo>
                  <a:pt x="82" y="72"/>
                </a:moveTo>
                <a:cubicBezTo>
                  <a:pt x="82" y="72"/>
                  <a:pt x="82" y="57"/>
                  <a:pt x="81" y="55"/>
                </a:cubicBezTo>
                <a:cubicBezTo>
                  <a:pt x="79" y="53"/>
                  <a:pt x="76" y="51"/>
                  <a:pt x="70" y="49"/>
                </a:cubicBezTo>
                <a:cubicBezTo>
                  <a:pt x="64" y="46"/>
                  <a:pt x="62" y="44"/>
                  <a:pt x="62" y="39"/>
                </a:cubicBezTo>
                <a:cubicBezTo>
                  <a:pt x="62" y="37"/>
                  <a:pt x="64" y="37"/>
                  <a:pt x="65" y="32"/>
                </a:cubicBezTo>
                <a:cubicBezTo>
                  <a:pt x="65" y="30"/>
                  <a:pt x="67" y="32"/>
                  <a:pt x="67" y="28"/>
                </a:cubicBezTo>
                <a:cubicBezTo>
                  <a:pt x="67" y="26"/>
                  <a:pt x="66" y="25"/>
                  <a:pt x="66" y="25"/>
                </a:cubicBezTo>
                <a:cubicBezTo>
                  <a:pt x="66" y="25"/>
                  <a:pt x="67" y="22"/>
                  <a:pt x="67" y="20"/>
                </a:cubicBezTo>
                <a:cubicBezTo>
                  <a:pt x="67" y="18"/>
                  <a:pt x="65" y="11"/>
                  <a:pt x="57" y="11"/>
                </a:cubicBezTo>
                <a:cubicBezTo>
                  <a:pt x="49" y="11"/>
                  <a:pt x="47" y="18"/>
                  <a:pt x="47" y="20"/>
                </a:cubicBezTo>
                <a:cubicBezTo>
                  <a:pt x="47" y="22"/>
                  <a:pt x="48" y="25"/>
                  <a:pt x="48" y="25"/>
                </a:cubicBezTo>
                <a:cubicBezTo>
                  <a:pt x="48" y="25"/>
                  <a:pt x="47" y="26"/>
                  <a:pt x="47" y="28"/>
                </a:cubicBezTo>
                <a:cubicBezTo>
                  <a:pt x="47" y="32"/>
                  <a:pt x="49" y="30"/>
                  <a:pt x="49" y="32"/>
                </a:cubicBezTo>
                <a:cubicBezTo>
                  <a:pt x="50" y="37"/>
                  <a:pt x="52" y="37"/>
                  <a:pt x="52" y="39"/>
                </a:cubicBezTo>
                <a:cubicBezTo>
                  <a:pt x="52" y="42"/>
                  <a:pt x="51" y="44"/>
                  <a:pt x="48" y="46"/>
                </a:cubicBezTo>
                <a:cubicBezTo>
                  <a:pt x="62" y="53"/>
                  <a:pt x="63" y="54"/>
                  <a:pt x="63" y="60"/>
                </a:cubicBezTo>
                <a:cubicBezTo>
                  <a:pt x="63" y="72"/>
                  <a:pt x="63" y="72"/>
                  <a:pt x="63" y="72"/>
                </a:cubicBezTo>
                <a:lnTo>
                  <a:pt x="82" y="72"/>
                </a:lnTo>
                <a:close/>
                <a:moveTo>
                  <a:pt x="42" y="51"/>
                </a:moveTo>
                <a:cubicBezTo>
                  <a:pt x="34" y="47"/>
                  <a:pt x="31" y="45"/>
                  <a:pt x="31" y="39"/>
                </a:cubicBezTo>
                <a:cubicBezTo>
                  <a:pt x="31" y="35"/>
                  <a:pt x="34" y="36"/>
                  <a:pt x="35" y="29"/>
                </a:cubicBezTo>
                <a:cubicBezTo>
                  <a:pt x="35" y="27"/>
                  <a:pt x="37" y="29"/>
                  <a:pt x="38" y="23"/>
                </a:cubicBezTo>
                <a:cubicBezTo>
                  <a:pt x="38" y="20"/>
                  <a:pt x="37" y="20"/>
                  <a:pt x="37" y="20"/>
                </a:cubicBezTo>
                <a:cubicBezTo>
                  <a:pt x="37" y="20"/>
                  <a:pt x="37" y="16"/>
                  <a:pt x="37" y="13"/>
                </a:cubicBezTo>
                <a:cubicBezTo>
                  <a:pt x="38" y="10"/>
                  <a:pt x="36" y="0"/>
                  <a:pt x="24" y="0"/>
                </a:cubicBezTo>
                <a:cubicBezTo>
                  <a:pt x="13" y="0"/>
                  <a:pt x="11" y="10"/>
                  <a:pt x="11" y="13"/>
                </a:cubicBezTo>
                <a:cubicBezTo>
                  <a:pt x="12" y="16"/>
                  <a:pt x="12" y="20"/>
                  <a:pt x="12" y="20"/>
                </a:cubicBezTo>
                <a:cubicBezTo>
                  <a:pt x="12" y="20"/>
                  <a:pt x="11" y="20"/>
                  <a:pt x="11" y="23"/>
                </a:cubicBezTo>
                <a:cubicBezTo>
                  <a:pt x="11" y="29"/>
                  <a:pt x="14" y="27"/>
                  <a:pt x="14" y="29"/>
                </a:cubicBezTo>
                <a:cubicBezTo>
                  <a:pt x="15" y="36"/>
                  <a:pt x="18" y="35"/>
                  <a:pt x="18" y="39"/>
                </a:cubicBezTo>
                <a:cubicBezTo>
                  <a:pt x="18" y="45"/>
                  <a:pt x="15" y="47"/>
                  <a:pt x="7" y="51"/>
                </a:cubicBezTo>
                <a:cubicBezTo>
                  <a:pt x="4" y="52"/>
                  <a:pt x="0" y="53"/>
                  <a:pt x="0" y="57"/>
                </a:cubicBezTo>
                <a:cubicBezTo>
                  <a:pt x="0" y="72"/>
                  <a:pt x="0" y="72"/>
                  <a:pt x="0" y="72"/>
                </a:cubicBezTo>
                <a:cubicBezTo>
                  <a:pt x="57" y="72"/>
                  <a:pt x="57" y="72"/>
                  <a:pt x="57" y="72"/>
                </a:cubicBezTo>
                <a:cubicBezTo>
                  <a:pt x="57" y="72"/>
                  <a:pt x="57" y="63"/>
                  <a:pt x="57" y="61"/>
                </a:cubicBezTo>
                <a:cubicBezTo>
                  <a:pt x="57" y="58"/>
                  <a:pt x="50" y="54"/>
                  <a:pt x="42" y="5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8694" tIns="49347" rIns="98694" bIns="49347" numCol="1" anchor="t" anchorCtr="0" compatLnSpc="1">
            <a:prstTxWarp prst="textNoShape">
              <a:avLst/>
            </a:prstTxWarp>
          </a:bodyPr>
          <a:lstStyle/>
          <a:p>
            <a:pPr defTabSz="986912" fontAlgn="base">
              <a:spcBef>
                <a:spcPct val="0"/>
              </a:spcBef>
              <a:spcAft>
                <a:spcPct val="0"/>
              </a:spcAft>
            </a:pPr>
            <a:endParaRPr lang="en-GB" sz="205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9681321" y="4183948"/>
            <a:ext cx="372219" cy="174599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algn="ctr" defTabSz="91437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kern="0" dirty="0" smtClean="0">
                <a:latin typeface="Arial Narrow" panose="020B0606020202030204" pitchFamily="34" charset="0"/>
                <a:cs typeface="Times New Roman" pitchFamily="18" charset="0"/>
              </a:rPr>
              <a:t>РГО</a:t>
            </a:r>
            <a:endParaRPr lang="ru-RU" sz="1200" b="1" kern="0" dirty="0">
              <a:latin typeface="Arial Narrow" panose="020B0606020202030204" pitchFamily="34" charset="0"/>
              <a:cs typeface="Times New Roman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332773" y="3991997"/>
            <a:ext cx="2303065" cy="904187"/>
            <a:chOff x="332773" y="3991997"/>
            <a:chExt cx="2303065" cy="904187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464559" y="4092291"/>
              <a:ext cx="2171279" cy="727937"/>
            </a:xfrm>
            <a:prstGeom prst="roundRect">
              <a:avLst>
                <a:gd name="adj" fmla="val 6507"/>
              </a:avLst>
            </a:prstGeom>
            <a:solidFill>
              <a:srgbClr val="E7F5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630238"/>
              <a:r>
                <a:rPr lang="ru-RU" sz="1100" b="1" dirty="0" smtClean="0">
                  <a:solidFill>
                    <a:schemeClr val="tx1"/>
                  </a:solidFill>
                </a:rPr>
                <a:t>Банк-партнер</a:t>
              </a:r>
            </a:p>
            <a:p>
              <a:pPr marL="630238"/>
              <a:r>
                <a:rPr lang="ru-RU" sz="1000" dirty="0" smtClean="0">
                  <a:solidFill>
                    <a:schemeClr val="tx1"/>
                  </a:solidFill>
                </a:rPr>
                <a:t>(бенефициар по гарантии Корпорации)</a:t>
              </a:r>
              <a:endParaRPr lang="ru-RU" sz="1000" dirty="0">
                <a:solidFill>
                  <a:schemeClr val="tx1"/>
                </a:solidFill>
              </a:endParaRPr>
            </a:p>
          </p:txBody>
        </p:sp>
        <p:grpSp>
          <p:nvGrpSpPr>
            <p:cNvPr id="70" name="Группа 69"/>
            <p:cNvGrpSpPr/>
            <p:nvPr/>
          </p:nvGrpSpPr>
          <p:grpSpPr>
            <a:xfrm>
              <a:off x="332773" y="3991997"/>
              <a:ext cx="904187" cy="904187"/>
              <a:chOff x="-1167900" y="2055274"/>
              <a:chExt cx="2233307" cy="2233307"/>
            </a:xfrm>
          </p:grpSpPr>
          <p:pic>
            <p:nvPicPr>
              <p:cNvPr id="71" name="Рисунок 7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167900" y="2055274"/>
                <a:ext cx="2233307" cy="2233307"/>
              </a:xfrm>
              <a:prstGeom prst="rect">
                <a:avLst/>
              </a:prstGeom>
            </p:spPr>
          </p:pic>
          <p:sp>
            <p:nvSpPr>
              <p:cNvPr id="72" name="Овал 71"/>
              <p:cNvSpPr/>
              <p:nvPr/>
            </p:nvSpPr>
            <p:spPr>
              <a:xfrm>
                <a:off x="-388997" y="2868348"/>
                <a:ext cx="650389" cy="65038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800" dirty="0" smtClean="0"/>
                  <a:t>₽</a:t>
                </a:r>
                <a:endParaRPr lang="ru-RU" sz="1800" dirty="0"/>
              </a:p>
            </p:txBody>
          </p:sp>
        </p:grpSp>
      </p:grpSp>
      <p:grpSp>
        <p:nvGrpSpPr>
          <p:cNvPr id="73" name="Группа 72"/>
          <p:cNvGrpSpPr/>
          <p:nvPr/>
        </p:nvGrpSpPr>
        <p:grpSpPr>
          <a:xfrm>
            <a:off x="6491570" y="4515625"/>
            <a:ext cx="2303065" cy="904187"/>
            <a:chOff x="332773" y="3991997"/>
            <a:chExt cx="2303065" cy="904187"/>
          </a:xfrm>
        </p:grpSpPr>
        <p:sp>
          <p:nvSpPr>
            <p:cNvPr id="74" name="Скругленный прямоугольник 73"/>
            <p:cNvSpPr/>
            <p:nvPr/>
          </p:nvSpPr>
          <p:spPr>
            <a:xfrm>
              <a:off x="464559" y="4092291"/>
              <a:ext cx="2171279" cy="727937"/>
            </a:xfrm>
            <a:prstGeom prst="roundRect">
              <a:avLst>
                <a:gd name="adj" fmla="val 6507"/>
              </a:avLst>
            </a:prstGeom>
            <a:solidFill>
              <a:srgbClr val="E7F5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630238"/>
              <a:r>
                <a:rPr lang="ru-RU" sz="1100" b="1" dirty="0" smtClean="0">
                  <a:solidFill>
                    <a:schemeClr val="tx1"/>
                  </a:solidFill>
                </a:rPr>
                <a:t>Банк-партнер</a:t>
              </a:r>
            </a:p>
            <a:p>
              <a:pPr marL="630238"/>
              <a:r>
                <a:rPr lang="ru-RU" sz="1000" dirty="0" smtClean="0">
                  <a:solidFill>
                    <a:schemeClr val="tx1"/>
                  </a:solidFill>
                </a:rPr>
                <a:t>(бенефициар по гарантии Корпорации)</a:t>
              </a:r>
              <a:endParaRPr lang="ru-RU" sz="1000" dirty="0">
                <a:solidFill>
                  <a:schemeClr val="tx1"/>
                </a:solidFill>
              </a:endParaRPr>
            </a:p>
          </p:txBody>
        </p:sp>
        <p:grpSp>
          <p:nvGrpSpPr>
            <p:cNvPr id="75" name="Группа 74"/>
            <p:cNvGrpSpPr/>
            <p:nvPr/>
          </p:nvGrpSpPr>
          <p:grpSpPr>
            <a:xfrm>
              <a:off x="332773" y="3991997"/>
              <a:ext cx="904187" cy="904187"/>
              <a:chOff x="-1167900" y="2055274"/>
              <a:chExt cx="2233307" cy="2233307"/>
            </a:xfrm>
          </p:grpSpPr>
          <p:pic>
            <p:nvPicPr>
              <p:cNvPr id="76" name="Рисунок 7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167900" y="2055274"/>
                <a:ext cx="2233307" cy="2233307"/>
              </a:xfrm>
              <a:prstGeom prst="rect">
                <a:avLst/>
              </a:prstGeom>
            </p:spPr>
          </p:pic>
          <p:sp>
            <p:nvSpPr>
              <p:cNvPr id="77" name="Овал 76"/>
              <p:cNvSpPr/>
              <p:nvPr/>
            </p:nvSpPr>
            <p:spPr>
              <a:xfrm>
                <a:off x="-388997" y="2868348"/>
                <a:ext cx="650389" cy="65038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800" dirty="0" smtClean="0"/>
                  <a:t>₽</a:t>
                </a:r>
                <a:endParaRPr lang="ru-RU" sz="1800" dirty="0"/>
              </a:p>
            </p:txBody>
          </p:sp>
        </p:grpSp>
      </p:grpSp>
      <p:pic>
        <p:nvPicPr>
          <p:cNvPr id="81" name="Рисунок 8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8231" y="3757346"/>
            <a:ext cx="433001" cy="41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68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24868" y="152402"/>
            <a:ext cx="8429835" cy="698685"/>
          </a:xfrm>
        </p:spPr>
        <p:txBody>
          <a:bodyPr/>
          <a:lstStyle/>
          <a:p>
            <a:r>
              <a:rPr lang="ru-RU" dirty="0"/>
              <a:t>Преимущества независимой гарантии Корпорации для субъекта </a:t>
            </a:r>
            <a:r>
              <a:rPr lang="ru-RU" dirty="0" smtClean="0"/>
              <a:t>МСП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63539" y="2023381"/>
            <a:ext cx="2655431" cy="636251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r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kern="0" dirty="0">
                <a:solidFill>
                  <a:srgbClr val="1F4E79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Возможность развития своего бизнеса</a:t>
            </a:r>
          </a:p>
        </p:txBody>
      </p:sp>
      <p:sp>
        <p:nvSpPr>
          <p:cNvPr id="25" name="L-Shape 10"/>
          <p:cNvSpPr/>
          <p:nvPr/>
        </p:nvSpPr>
        <p:spPr>
          <a:xfrm rot="13701821">
            <a:off x="2921910" y="2127499"/>
            <a:ext cx="470816" cy="428015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/>
          </a:p>
        </p:txBody>
      </p:sp>
      <p:sp>
        <p:nvSpPr>
          <p:cNvPr id="26" name="Прямоугольник 25"/>
          <p:cNvSpPr/>
          <p:nvPr/>
        </p:nvSpPr>
        <p:spPr>
          <a:xfrm>
            <a:off x="363539" y="2910558"/>
            <a:ext cx="2655431" cy="596916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r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kern="0" dirty="0">
                <a:solidFill>
                  <a:srgbClr val="1F4E79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Возможность снижения своих расходов</a:t>
            </a:r>
          </a:p>
        </p:txBody>
      </p:sp>
      <p:sp>
        <p:nvSpPr>
          <p:cNvPr id="27" name="L-Shape 10"/>
          <p:cNvSpPr/>
          <p:nvPr/>
        </p:nvSpPr>
        <p:spPr>
          <a:xfrm rot="13701821">
            <a:off x="2921910" y="2995009"/>
            <a:ext cx="470816" cy="428015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/>
          </a:p>
        </p:txBody>
      </p:sp>
      <p:sp>
        <p:nvSpPr>
          <p:cNvPr id="28" name="Прямоугольник 27"/>
          <p:cNvSpPr/>
          <p:nvPr/>
        </p:nvSpPr>
        <p:spPr>
          <a:xfrm>
            <a:off x="3613533" y="2871776"/>
            <a:ext cx="8641170" cy="674481"/>
          </a:xfrm>
          <a:prstGeom prst="rect">
            <a:avLst/>
          </a:prstGeom>
        </p:spPr>
        <p:txBody>
          <a:bodyPr wrap="square" lIns="72000" tIns="0" rIns="36000" bIns="0" anchor="ctr">
            <a:noAutofit/>
          </a:bodyPr>
          <a:lstStyle/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+mj-lt"/>
                <a:cs typeface="+mn-cs"/>
              </a:rPr>
              <a:t>Пониженные процентные ставки по кредитам с гарантией Корпорации</a:t>
            </a:r>
          </a:p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+mj-lt"/>
                <a:cs typeface="+mn-cs"/>
              </a:rPr>
              <a:t>Стоимость гарантии Корпорации в разы ниже стоимости страхования залога ТС (КАСКО)</a:t>
            </a:r>
          </a:p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+mj-lt"/>
                <a:cs typeface="+mn-cs"/>
              </a:rPr>
              <a:t>Стоимость гарантии Корпорации включает в себя НДС, который может быть принят к зачету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3613533" y="2004266"/>
            <a:ext cx="8641170" cy="674481"/>
          </a:xfrm>
          <a:prstGeom prst="rect">
            <a:avLst/>
          </a:prstGeom>
        </p:spPr>
        <p:txBody>
          <a:bodyPr wrap="square" lIns="72000" tIns="0" rIns="36000" bIns="0" anchor="ctr">
            <a:noAutofit/>
          </a:bodyPr>
          <a:lstStyle/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+mj-lt"/>
                <a:cs typeface="+mn-cs"/>
              </a:rPr>
              <a:t>Возможность получения финансирования и развития своего бизнеса при отсутствии залогового обеспечения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363539" y="4626905"/>
            <a:ext cx="2655431" cy="646930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r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kern="0" dirty="0" smtClean="0">
                <a:solidFill>
                  <a:srgbClr val="0070C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Широкая </a:t>
            </a:r>
            <a:r>
              <a:rPr lang="ru-RU" sz="1600" b="1" kern="0" dirty="0">
                <a:solidFill>
                  <a:srgbClr val="0070C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линейка гарантийных продуктов</a:t>
            </a:r>
          </a:p>
        </p:txBody>
      </p:sp>
      <p:sp>
        <p:nvSpPr>
          <p:cNvPr id="31" name="L-Shape 10"/>
          <p:cNvSpPr/>
          <p:nvPr/>
        </p:nvSpPr>
        <p:spPr>
          <a:xfrm rot="13701821">
            <a:off x="2921910" y="4736363"/>
            <a:ext cx="470816" cy="428015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3613533" y="4613130"/>
            <a:ext cx="8641170" cy="674481"/>
          </a:xfrm>
          <a:prstGeom prst="rect">
            <a:avLst/>
          </a:prstGeom>
        </p:spPr>
        <p:txBody>
          <a:bodyPr wrap="square" lIns="72000" tIns="0" rIns="36000" bIns="0" anchor="ctr">
            <a:noAutofit/>
          </a:bodyPr>
          <a:lstStyle/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+mj-lt"/>
                <a:cs typeface="+mn-cs"/>
              </a:rPr>
              <a:t>Линейка гарантийных продуктов учитывает практически все основные потребности субъектов МСП в гарантийной поддержке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63539" y="5425404"/>
            <a:ext cx="2655431" cy="1106269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r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kern="0" dirty="0" smtClean="0">
                <a:solidFill>
                  <a:srgbClr val="0070C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Условия продуктов </a:t>
            </a:r>
            <a:endParaRPr lang="ru-RU" sz="1600" b="1" kern="0" dirty="0">
              <a:solidFill>
                <a:srgbClr val="0070C0"/>
              </a:solidFill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pPr algn="r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kern="0" dirty="0" smtClean="0">
                <a:solidFill>
                  <a:srgbClr val="0070C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максимально адаптированы </a:t>
            </a:r>
            <a:r>
              <a:rPr lang="ru-RU" sz="1600" b="1" kern="0" dirty="0">
                <a:solidFill>
                  <a:srgbClr val="0070C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к специфике субъектов </a:t>
            </a:r>
            <a:r>
              <a:rPr lang="ru-RU" sz="1600" b="1" kern="0" dirty="0" smtClean="0">
                <a:solidFill>
                  <a:srgbClr val="0070C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МСП</a:t>
            </a:r>
            <a:endParaRPr lang="ru-RU" sz="1600" b="1" kern="0" dirty="0">
              <a:solidFill>
                <a:srgbClr val="0070C0"/>
              </a:solidFill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  <p:sp>
        <p:nvSpPr>
          <p:cNvPr id="34" name="L-Shape 10"/>
          <p:cNvSpPr/>
          <p:nvPr/>
        </p:nvSpPr>
        <p:spPr>
          <a:xfrm rot="13701821">
            <a:off x="2921910" y="5733842"/>
            <a:ext cx="470816" cy="428015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/>
          </a:p>
        </p:txBody>
      </p:sp>
      <p:sp>
        <p:nvSpPr>
          <p:cNvPr id="35" name="Прямоугольник 34"/>
          <p:cNvSpPr/>
          <p:nvPr/>
        </p:nvSpPr>
        <p:spPr>
          <a:xfrm>
            <a:off x="3613533" y="5364024"/>
            <a:ext cx="8641170" cy="1167650"/>
          </a:xfrm>
          <a:prstGeom prst="rect">
            <a:avLst/>
          </a:prstGeom>
        </p:spPr>
        <p:txBody>
          <a:bodyPr wrap="square" lIns="72000" tIns="0" rIns="36000" bIns="0" anchor="ctr">
            <a:noAutofit/>
          </a:bodyPr>
          <a:lstStyle/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+mj-lt"/>
                <a:cs typeface="+mn-cs"/>
              </a:rPr>
              <a:t>Отсутствуют специальные </a:t>
            </a:r>
            <a:r>
              <a:rPr lang="ru-RU" sz="1200" dirty="0">
                <a:latin typeface="+mj-lt"/>
                <a:cs typeface="+mn-cs"/>
              </a:rPr>
              <a:t>требования к обеспечению по кредитным </a:t>
            </a:r>
            <a:r>
              <a:rPr lang="ru-RU" sz="1200" dirty="0" smtClean="0">
                <a:latin typeface="+mj-lt"/>
                <a:cs typeface="+mn-cs"/>
              </a:rPr>
              <a:t>сделкам</a:t>
            </a:r>
            <a:endParaRPr lang="ru-RU" sz="1200" dirty="0">
              <a:latin typeface="+mj-lt"/>
              <a:cs typeface="+mn-cs"/>
            </a:endParaRPr>
          </a:p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+mj-lt"/>
                <a:cs typeface="+mn-cs"/>
              </a:rPr>
              <a:t>Отсутствует необходимость </a:t>
            </a:r>
            <a:r>
              <a:rPr lang="ru-RU" sz="1200" dirty="0">
                <a:latin typeface="+mj-lt"/>
                <a:cs typeface="+mn-cs"/>
              </a:rPr>
              <a:t>предоставления обеспечения по </a:t>
            </a:r>
            <a:r>
              <a:rPr lang="ru-RU" sz="1200" dirty="0" smtClean="0">
                <a:latin typeface="+mj-lt"/>
                <a:cs typeface="+mn-cs"/>
              </a:rPr>
              <a:t>гарантиям</a:t>
            </a:r>
            <a:endParaRPr lang="ru-RU" sz="1200" dirty="0">
              <a:latin typeface="+mj-lt"/>
              <a:cs typeface="+mn-cs"/>
            </a:endParaRPr>
          </a:p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+mj-lt"/>
                <a:cs typeface="+mn-cs"/>
              </a:rPr>
              <a:t>Стоимость гарантий </a:t>
            </a:r>
            <a:r>
              <a:rPr lang="ru-RU" sz="1200" dirty="0">
                <a:latin typeface="+mj-lt"/>
                <a:cs typeface="+mn-cs"/>
              </a:rPr>
              <a:t>на порядок ниже стоимости банковских гарантий у </a:t>
            </a:r>
            <a:r>
              <a:rPr lang="ru-RU" sz="1200" dirty="0" smtClean="0">
                <a:latin typeface="+mj-lt"/>
                <a:cs typeface="+mn-cs"/>
              </a:rPr>
              <a:t>банков-партнеров</a:t>
            </a:r>
            <a:endParaRPr lang="ru-RU" sz="1200" dirty="0">
              <a:latin typeface="+mj-lt"/>
              <a:cs typeface="+mn-cs"/>
            </a:endParaRPr>
          </a:p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+mj-lt"/>
                <a:cs typeface="+mn-cs"/>
              </a:rPr>
              <a:t>Возможность рассрочки </a:t>
            </a:r>
            <a:r>
              <a:rPr lang="ru-RU" sz="1200" dirty="0">
                <a:latin typeface="+mj-lt"/>
                <a:cs typeface="+mn-cs"/>
              </a:rPr>
              <a:t>уплаты вознаграждения Корпорации в течение всего срока действия </a:t>
            </a:r>
            <a:r>
              <a:rPr lang="ru-RU" sz="1200" dirty="0" smtClean="0">
                <a:latin typeface="+mj-lt"/>
                <a:cs typeface="+mn-cs"/>
              </a:rPr>
              <a:t>гарантии</a:t>
            </a:r>
            <a:endParaRPr lang="ru-RU" sz="1200" dirty="0">
              <a:latin typeface="+mj-lt"/>
              <a:cs typeface="+mn-cs"/>
            </a:endParaRPr>
          </a:p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+mj-lt"/>
                <a:cs typeface="+mn-cs"/>
              </a:rPr>
              <a:t>Возможность получения </a:t>
            </a:r>
            <a:r>
              <a:rPr lang="ru-RU" sz="1200" dirty="0">
                <a:latin typeface="+mj-lt"/>
                <a:cs typeface="+mn-cs"/>
              </a:rPr>
              <a:t>гарантии как по новым, так и по ранее заключенным кредитным </a:t>
            </a:r>
            <a:r>
              <a:rPr lang="ru-RU" sz="1200" dirty="0" smtClean="0">
                <a:latin typeface="+mj-lt"/>
                <a:cs typeface="+mn-cs"/>
              </a:rPr>
              <a:t>договорам</a:t>
            </a:r>
            <a:endParaRPr lang="ru-RU" sz="1200" dirty="0">
              <a:latin typeface="+mj-lt"/>
              <a:cs typeface="+mn-cs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63539" y="6953803"/>
            <a:ext cx="2655431" cy="636251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r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kern="0" dirty="0">
                <a:solidFill>
                  <a:srgbClr val="0070C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Простые технологии предоставления гарантий</a:t>
            </a:r>
          </a:p>
        </p:txBody>
      </p:sp>
      <p:sp>
        <p:nvSpPr>
          <p:cNvPr id="37" name="L-Shape 10"/>
          <p:cNvSpPr/>
          <p:nvPr/>
        </p:nvSpPr>
        <p:spPr>
          <a:xfrm rot="13701821">
            <a:off x="2921910" y="7057921"/>
            <a:ext cx="470816" cy="428015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/>
          </a:p>
        </p:txBody>
      </p:sp>
      <p:sp>
        <p:nvSpPr>
          <p:cNvPr id="38" name="Прямоугольник 37"/>
          <p:cNvSpPr/>
          <p:nvPr/>
        </p:nvSpPr>
        <p:spPr>
          <a:xfrm>
            <a:off x="3613533" y="6730063"/>
            <a:ext cx="8641170" cy="1083730"/>
          </a:xfrm>
          <a:prstGeom prst="rect">
            <a:avLst/>
          </a:prstGeom>
        </p:spPr>
        <p:txBody>
          <a:bodyPr wrap="square" lIns="72000" tIns="0" rIns="36000" bIns="0" anchor="ctr">
            <a:noAutofit/>
          </a:bodyPr>
          <a:lstStyle/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+mj-lt"/>
                <a:cs typeface="+mn-cs"/>
              </a:rPr>
              <a:t>Все взаимодействие </a:t>
            </a:r>
            <a:r>
              <a:rPr lang="ru-RU" sz="1200" dirty="0">
                <a:latin typeface="+mj-lt"/>
                <a:cs typeface="+mn-cs"/>
              </a:rPr>
              <a:t>с Корпорацией по вопросу получения гарантии осуществляет банк-партнер;</a:t>
            </a:r>
          </a:p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+mj-lt"/>
                <a:cs typeface="+mn-cs"/>
              </a:rPr>
              <a:t>Банк-партнер самостоятельно </a:t>
            </a:r>
            <a:r>
              <a:rPr lang="ru-RU" sz="1200" dirty="0">
                <a:latin typeface="+mj-lt"/>
                <a:cs typeface="+mn-cs"/>
              </a:rPr>
              <a:t>соберет и направит в Корпорацию все необходимые документы для получения гарантии;</a:t>
            </a:r>
          </a:p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+mj-lt"/>
                <a:cs typeface="+mn-cs"/>
              </a:rPr>
              <a:t>Быстрое принятие </a:t>
            </a:r>
            <a:r>
              <a:rPr lang="ru-RU" sz="1200" dirty="0">
                <a:latin typeface="+mj-lt"/>
                <a:cs typeface="+mn-cs"/>
              </a:rPr>
              <a:t>решения о предоставлении гарантии (до 10 рабочих дней после предоставления в Корпорацию полного пакета документов).</a:t>
            </a:r>
          </a:p>
        </p:txBody>
      </p:sp>
      <p:grpSp>
        <p:nvGrpSpPr>
          <p:cNvPr id="39" name="Группа 38"/>
          <p:cNvGrpSpPr/>
          <p:nvPr/>
        </p:nvGrpSpPr>
        <p:grpSpPr>
          <a:xfrm>
            <a:off x="363539" y="3600797"/>
            <a:ext cx="11891164" cy="772552"/>
            <a:chOff x="363539" y="1165786"/>
            <a:chExt cx="5819547" cy="772552"/>
          </a:xfrm>
        </p:grpSpPr>
        <p:sp>
          <p:nvSpPr>
            <p:cNvPr id="40" name="Текст 2"/>
            <p:cNvSpPr txBox="1">
              <a:spLocks/>
            </p:cNvSpPr>
            <p:nvPr/>
          </p:nvSpPr>
          <p:spPr>
            <a:xfrm>
              <a:off x="363539" y="1165786"/>
              <a:ext cx="5819547" cy="725733"/>
            </a:xfrm>
            <a:prstGeom prst="rect">
              <a:avLst/>
            </a:prstGeom>
          </p:spPr>
          <p:txBody>
            <a:bodyPr lIns="0" tIns="0" rIns="0" bIns="0" anchor="b"/>
            <a:lstStyle>
              <a:lvl1pPr marL="0" indent="0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None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None/>
                <a:defRPr sz="1272">
                  <a:solidFill>
                    <a:schemeClr val="tx1"/>
                  </a:solidFill>
                  <a:latin typeface="+mn-lt"/>
                </a:defRPr>
              </a:lvl2pPr>
              <a:lvl3pPr marL="242962" indent="0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None/>
                <a:defRPr sz="1272">
                  <a:solidFill>
                    <a:schemeClr val="tx1"/>
                  </a:solidFill>
                  <a:latin typeface="+mn-lt"/>
                </a:defRPr>
              </a:lvl3pPr>
              <a:lvl4pPr marL="476432" indent="0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None/>
                <a:defRPr sz="1145">
                  <a:solidFill>
                    <a:schemeClr val="tx1"/>
                  </a:solidFill>
                  <a:latin typeface="+mn-lt"/>
                </a:defRPr>
              </a:lvl4pPr>
              <a:lvl5pPr marL="719391" indent="0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None/>
                <a:defRPr sz="1145">
                  <a:solidFill>
                    <a:schemeClr val="tx1"/>
                  </a:solidFill>
                  <a:latin typeface="+mn-lt"/>
                </a:defRPr>
              </a:lvl5pPr>
              <a:lvl6pPr marL="1495728" indent="-229675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Char char="‒"/>
                <a:defRPr sz="1145">
                  <a:solidFill>
                    <a:schemeClr val="tx1"/>
                  </a:solidFill>
                  <a:latin typeface="+mn-lt"/>
                </a:defRPr>
              </a:lvl6pPr>
              <a:lvl7pPr marL="2042391" indent="-229675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Char char="‒"/>
                <a:defRPr sz="1145">
                  <a:solidFill>
                    <a:schemeClr val="tx1"/>
                  </a:solidFill>
                  <a:latin typeface="+mn-lt"/>
                </a:defRPr>
              </a:lvl7pPr>
              <a:lvl8pPr marL="2589053" indent="-229675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Char char="‒"/>
                <a:defRPr sz="1145">
                  <a:solidFill>
                    <a:schemeClr val="tx1"/>
                  </a:solidFill>
                  <a:latin typeface="+mn-lt"/>
                </a:defRPr>
              </a:lvl8pPr>
              <a:lvl9pPr marL="3135713" indent="-229675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Char char="‒"/>
                <a:defRPr sz="1145">
                  <a:solidFill>
                    <a:schemeClr val="tx1"/>
                  </a:solidFill>
                  <a:latin typeface="+mn-lt"/>
                </a:defRPr>
              </a:lvl9pPr>
            </a:lstStyle>
            <a:p>
              <a:r>
                <a:rPr lang="ru-RU" b="1" kern="0" dirty="0" smtClean="0"/>
                <a:t>Что предлагает Корпорация своим клиентам</a:t>
              </a:r>
              <a:endParaRPr lang="ru-RU" b="1" kern="0" dirty="0"/>
            </a:p>
          </p:txBody>
        </p:sp>
        <p:cxnSp>
          <p:nvCxnSpPr>
            <p:cNvPr id="41" name="Прямая соединительная линия 40"/>
            <p:cNvCxnSpPr/>
            <p:nvPr/>
          </p:nvCxnSpPr>
          <p:spPr>
            <a:xfrm>
              <a:off x="363539" y="1938338"/>
              <a:ext cx="581954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Группа 41"/>
          <p:cNvGrpSpPr/>
          <p:nvPr/>
        </p:nvGrpSpPr>
        <p:grpSpPr>
          <a:xfrm>
            <a:off x="363539" y="1048107"/>
            <a:ext cx="11891164" cy="772552"/>
            <a:chOff x="363539" y="1165786"/>
            <a:chExt cx="5819547" cy="772552"/>
          </a:xfrm>
        </p:grpSpPr>
        <p:sp>
          <p:nvSpPr>
            <p:cNvPr id="43" name="Текст 2"/>
            <p:cNvSpPr txBox="1">
              <a:spLocks/>
            </p:cNvSpPr>
            <p:nvPr/>
          </p:nvSpPr>
          <p:spPr>
            <a:xfrm>
              <a:off x="363539" y="1165786"/>
              <a:ext cx="5819547" cy="725733"/>
            </a:xfrm>
            <a:prstGeom prst="rect">
              <a:avLst/>
            </a:prstGeom>
          </p:spPr>
          <p:txBody>
            <a:bodyPr lIns="0" tIns="0" rIns="0" bIns="0" anchor="b"/>
            <a:lstStyle>
              <a:lvl1pPr marL="0" indent="0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None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None/>
                <a:defRPr sz="1272">
                  <a:solidFill>
                    <a:schemeClr val="tx1"/>
                  </a:solidFill>
                  <a:latin typeface="+mn-lt"/>
                </a:defRPr>
              </a:lvl2pPr>
              <a:lvl3pPr marL="242962" indent="0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None/>
                <a:defRPr sz="1272">
                  <a:solidFill>
                    <a:schemeClr val="tx1"/>
                  </a:solidFill>
                  <a:latin typeface="+mn-lt"/>
                </a:defRPr>
              </a:lvl3pPr>
              <a:lvl4pPr marL="476432" indent="0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None/>
                <a:defRPr sz="1145">
                  <a:solidFill>
                    <a:schemeClr val="tx1"/>
                  </a:solidFill>
                  <a:latin typeface="+mn-lt"/>
                </a:defRPr>
              </a:lvl4pPr>
              <a:lvl5pPr marL="719391" indent="0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None/>
                <a:defRPr sz="1145">
                  <a:solidFill>
                    <a:schemeClr val="tx1"/>
                  </a:solidFill>
                  <a:latin typeface="+mn-lt"/>
                </a:defRPr>
              </a:lvl5pPr>
              <a:lvl6pPr marL="1495728" indent="-229675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Char char="‒"/>
                <a:defRPr sz="1145">
                  <a:solidFill>
                    <a:schemeClr val="tx1"/>
                  </a:solidFill>
                  <a:latin typeface="+mn-lt"/>
                </a:defRPr>
              </a:lvl6pPr>
              <a:lvl7pPr marL="2042391" indent="-229675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Char char="‒"/>
                <a:defRPr sz="1145">
                  <a:solidFill>
                    <a:schemeClr val="tx1"/>
                  </a:solidFill>
                  <a:latin typeface="+mn-lt"/>
                </a:defRPr>
              </a:lvl7pPr>
              <a:lvl8pPr marL="2589053" indent="-229675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Char char="‒"/>
                <a:defRPr sz="1145">
                  <a:solidFill>
                    <a:schemeClr val="tx1"/>
                  </a:solidFill>
                  <a:latin typeface="+mn-lt"/>
                </a:defRPr>
              </a:lvl8pPr>
              <a:lvl9pPr marL="3135713" indent="-229675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Char char="‒"/>
                <a:defRPr sz="1145">
                  <a:solidFill>
                    <a:schemeClr val="tx1"/>
                  </a:solidFill>
                  <a:latin typeface="+mn-lt"/>
                </a:defRPr>
              </a:lvl9pPr>
            </a:lstStyle>
            <a:p>
              <a:r>
                <a:rPr lang="ru-RU" b="1" kern="0" dirty="0" smtClean="0"/>
                <a:t>Какие возможности получают субъекты МСП</a:t>
              </a:r>
              <a:endParaRPr lang="ru-RU" b="1" kern="0" dirty="0"/>
            </a:p>
          </p:txBody>
        </p:sp>
        <p:cxnSp>
          <p:nvCxnSpPr>
            <p:cNvPr id="44" name="Прямая соединительная линия 43"/>
            <p:cNvCxnSpPr/>
            <p:nvPr/>
          </p:nvCxnSpPr>
          <p:spPr>
            <a:xfrm>
              <a:off x="363539" y="1938338"/>
              <a:ext cx="581954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7190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5298" y="152402"/>
            <a:ext cx="8619405" cy="698685"/>
          </a:xfrm>
        </p:spPr>
        <p:txBody>
          <a:bodyPr/>
          <a:lstStyle/>
          <a:p>
            <a:r>
              <a:rPr lang="ru-RU" dirty="0"/>
              <a:t>Базовые требования к потенциальному </a:t>
            </a:r>
            <a:r>
              <a:rPr lang="ru-RU" dirty="0" smtClean="0"/>
              <a:t>заемщику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8264796" y="1398866"/>
            <a:ext cx="3767590" cy="54968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228600" indent="-228600" defTabSz="914373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200" b="1" kern="0" dirty="0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Соответствие </a:t>
            </a:r>
            <a:r>
              <a:rPr lang="ru-RU" sz="1200" b="1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требованиям по структуре уставного (складочного) капитала (паевого фонда)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8264797" y="1989361"/>
            <a:ext cx="1887145" cy="40267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228600" indent="-228600" defTabSz="914373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</a:pPr>
            <a:r>
              <a:rPr lang="ru-RU" sz="1200" b="1" kern="0" dirty="0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Выручка</a:t>
            </a:r>
            <a:endParaRPr lang="ru-RU" sz="1800" kern="0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9336207" y="1986942"/>
            <a:ext cx="1505544" cy="40267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Не более 2 млрд. руб.</a:t>
            </a:r>
            <a:endParaRPr lang="ru-RU" sz="1800" kern="0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8264796" y="2431944"/>
            <a:ext cx="1887145" cy="40267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228600" indent="-228600" defTabSz="914373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 startAt="3"/>
            </a:pPr>
            <a:r>
              <a:rPr lang="ru-RU" sz="1200" b="1" kern="0" dirty="0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Персонал</a:t>
            </a:r>
            <a:endParaRPr lang="ru-RU" sz="1800" kern="0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9336206" y="2428004"/>
            <a:ext cx="1505546" cy="40267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Не более 250 чел.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8071946" y="1284320"/>
            <a:ext cx="3960440" cy="1693368"/>
          </a:xfrm>
          <a:prstGeom prst="rect">
            <a:avLst/>
          </a:prstGeom>
          <a:noFill/>
          <a:ln w="25400" cap="flat" cmpd="sng" algn="ctr">
            <a:solidFill>
              <a:srgbClr val="00A1DE"/>
            </a:solidFill>
            <a:prstDash val="sysDot"/>
          </a:ln>
          <a:effectLst/>
        </p:spPr>
        <p:txBody>
          <a:bodyPr rtlCol="0" anchor="ctr"/>
          <a:lstStyle/>
          <a:p>
            <a:pPr algn="ctr" defTabSz="914373" fontAlgn="auto">
              <a:spcBef>
                <a:spcPts val="0"/>
              </a:spcBef>
              <a:spcAft>
                <a:spcPts val="0"/>
              </a:spcAft>
            </a:pPr>
            <a:endParaRPr lang="ru-RU" sz="1800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8264797" y="4126203"/>
            <a:ext cx="3525293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Arial Narrow" panose="020B0606020202030204" pitchFamily="34" charset="0"/>
                <a:cs typeface="+mn-cs"/>
              </a:rPr>
              <a:t>Игорный бизнес;</a:t>
            </a:r>
          </a:p>
          <a:p>
            <a:pPr marL="171450" indent="-171450" algn="just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Arial Narrow" panose="020B0606020202030204" pitchFamily="34" charset="0"/>
                <a:cs typeface="+mn-cs"/>
              </a:rPr>
              <a:t>Производство и реализация подакцизных товаров (</a:t>
            </a:r>
            <a:r>
              <a:rPr lang="ru-RU" sz="1200" i="1" dirty="0">
                <a:latin typeface="Arial Narrow" panose="020B0606020202030204" pitchFamily="34" charset="0"/>
                <a:cs typeface="+mn-cs"/>
              </a:rPr>
              <a:t>ст. № 181 НК РФ</a:t>
            </a:r>
            <a:r>
              <a:rPr lang="ru-RU" sz="1200" dirty="0">
                <a:latin typeface="Arial Narrow" panose="020B0606020202030204" pitchFamily="34" charset="0"/>
                <a:cs typeface="+mn-cs"/>
              </a:rPr>
              <a:t>); </a:t>
            </a:r>
          </a:p>
          <a:p>
            <a:pPr marL="171450" indent="-171450" algn="just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Arial Narrow" panose="020B0606020202030204" pitchFamily="34" charset="0"/>
                <a:cs typeface="+mn-cs"/>
              </a:rPr>
              <a:t>Добыча и реализация полезных ископаемых </a:t>
            </a:r>
            <a:r>
              <a:rPr lang="ru-RU" sz="1200" i="1" dirty="0">
                <a:latin typeface="Arial Narrow" panose="020B0606020202030204" pitchFamily="34" charset="0"/>
                <a:cs typeface="+mn-cs"/>
              </a:rPr>
              <a:t>(ст. № 337 НК РФ); </a:t>
            </a:r>
            <a:endParaRPr lang="ru-RU" sz="1200" dirty="0">
              <a:latin typeface="Arial Narrow" panose="020B0606020202030204" pitchFamily="34" charset="0"/>
              <a:cs typeface="+mn-cs"/>
            </a:endParaRPr>
          </a:p>
          <a:p>
            <a:pPr marL="171450" indent="-171450" algn="just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Arial Narrow" panose="020B0606020202030204" pitchFamily="34" charset="0"/>
                <a:cs typeface="+mn-cs"/>
              </a:rPr>
              <a:t>Участники соглашений о разделе продукции; </a:t>
            </a:r>
          </a:p>
          <a:p>
            <a:pPr marL="171450" indent="-171450" algn="just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Arial Narrow" panose="020B0606020202030204" pitchFamily="34" charset="0"/>
                <a:cs typeface="+mn-cs"/>
              </a:rPr>
              <a:t>Кредитные организации;</a:t>
            </a:r>
          </a:p>
          <a:p>
            <a:pPr marL="171450" indent="-171450" algn="just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Arial Narrow" panose="020B0606020202030204" pitchFamily="34" charset="0"/>
                <a:cs typeface="+mn-cs"/>
              </a:rPr>
              <a:t>Страховые организации;</a:t>
            </a:r>
          </a:p>
          <a:p>
            <a:pPr marL="171450" indent="-171450" algn="just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Arial Narrow" panose="020B0606020202030204" pitchFamily="34" charset="0"/>
                <a:cs typeface="+mn-cs"/>
              </a:rPr>
              <a:t>Инвестиционные фонды; </a:t>
            </a:r>
          </a:p>
          <a:p>
            <a:pPr marL="171450" indent="-171450" algn="just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Arial Narrow" panose="020B0606020202030204" pitchFamily="34" charset="0"/>
                <a:cs typeface="+mn-cs"/>
              </a:rPr>
              <a:t>Негосударственные пенсионные фонды;</a:t>
            </a:r>
          </a:p>
          <a:p>
            <a:pPr marL="171450" indent="-171450" algn="just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Arial Narrow" panose="020B0606020202030204" pitchFamily="34" charset="0"/>
                <a:cs typeface="+mn-cs"/>
              </a:rPr>
              <a:t>Профессиональные участники рынка ценных бумаг; </a:t>
            </a:r>
          </a:p>
          <a:p>
            <a:pPr marL="171450" indent="-171450" algn="just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Arial Narrow" panose="020B0606020202030204" pitchFamily="34" charset="0"/>
                <a:cs typeface="+mn-cs"/>
              </a:rPr>
              <a:t>Ломбарды.</a:t>
            </a:r>
          </a:p>
        </p:txBody>
      </p:sp>
      <p:grpSp>
        <p:nvGrpSpPr>
          <p:cNvPr id="35" name="Группа 34"/>
          <p:cNvGrpSpPr/>
          <p:nvPr/>
        </p:nvGrpSpPr>
        <p:grpSpPr>
          <a:xfrm>
            <a:off x="11531562" y="2516023"/>
            <a:ext cx="431915" cy="461665"/>
            <a:chOff x="200025" y="5799115"/>
            <a:chExt cx="475107" cy="507831"/>
          </a:xfrm>
        </p:grpSpPr>
        <p:sp>
          <p:nvSpPr>
            <p:cNvPr id="36" name="Равнобедренный треугольник 35"/>
            <p:cNvSpPr/>
            <p:nvPr/>
          </p:nvSpPr>
          <p:spPr>
            <a:xfrm>
              <a:off x="200025" y="5810250"/>
              <a:ext cx="475107" cy="409575"/>
            </a:xfrm>
            <a:prstGeom prst="triangle">
              <a:avLst/>
            </a:prstGeom>
            <a:solidFill>
              <a:schemeClr val="bg1"/>
            </a:solidFill>
            <a:ln w="19050">
              <a:solidFill>
                <a:srgbClr val="00A1D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 dirty="0">
                <a:solidFill>
                  <a:srgbClr val="00A1DE"/>
                </a:solidFill>
              </a:endParaRP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270234" y="5799115"/>
              <a:ext cx="296589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i="1" dirty="0" err="1" smtClean="0">
                  <a:solidFill>
                    <a:srgbClr val="00A1DE"/>
                  </a:solidFill>
                  <a:latin typeface="Book Antiqua" panose="02040602050305030304" pitchFamily="18" charset="0"/>
                  <a:cs typeface="Aparajita" panose="020B0604020202020204" pitchFamily="34" charset="0"/>
                </a:rPr>
                <a:t>i</a:t>
              </a:r>
              <a:endParaRPr lang="ru-RU" sz="2400" i="1" dirty="0">
                <a:solidFill>
                  <a:srgbClr val="00A1DE"/>
                </a:solidFill>
                <a:latin typeface="Book Antiqua" panose="02040602050305030304" pitchFamily="18" charset="0"/>
                <a:cs typeface="Aparajita" panose="020B0604020202020204" pitchFamily="34" charset="0"/>
              </a:endParaRPr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355081" y="1284320"/>
            <a:ext cx="7143404" cy="609908"/>
            <a:chOff x="355081" y="1829001"/>
            <a:chExt cx="7143404" cy="609908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754296" y="1829001"/>
              <a:ext cx="6744189" cy="609908"/>
            </a:xfrm>
            <a:prstGeom prst="roundRect">
              <a:avLst/>
            </a:prstGeom>
            <a:solidFill>
              <a:srgbClr val="4F81BD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373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600" kern="0" dirty="0">
                  <a:latin typeface="+mj-lt"/>
                  <a:cs typeface="+mn-cs"/>
                </a:rPr>
                <a:t>Соответствие требованиям ст.4 Федерального закона № 209-ФЗ</a:t>
              </a:r>
            </a:p>
          </p:txBody>
        </p:sp>
        <p:sp>
          <p:nvSpPr>
            <p:cNvPr id="39" name="Teardrop 46"/>
            <p:cNvSpPr/>
            <p:nvPr/>
          </p:nvSpPr>
          <p:spPr>
            <a:xfrm>
              <a:off x="355081" y="1829001"/>
              <a:ext cx="463092" cy="463092"/>
            </a:xfrm>
            <a:prstGeom prst="teardrop">
              <a:avLst/>
            </a:prstGeom>
            <a:solidFill>
              <a:srgbClr val="1F4E7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800" b="1" dirty="0" smtClean="0"/>
                <a:t>1</a:t>
              </a:r>
              <a:endParaRPr lang="en-US" sz="2800" b="1" dirty="0"/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355081" y="2426290"/>
            <a:ext cx="7143404" cy="609908"/>
            <a:chOff x="355081" y="2864490"/>
            <a:chExt cx="7143404" cy="609908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754297" y="2864490"/>
              <a:ext cx="6744188" cy="609908"/>
            </a:xfrm>
            <a:prstGeom prst="roundRect">
              <a:avLst/>
            </a:prstGeom>
            <a:solidFill>
              <a:srgbClr val="4F81BD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373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600" kern="0" dirty="0">
                  <a:latin typeface="+mj-lt"/>
                  <a:cs typeface="+mn-cs"/>
                </a:rPr>
                <a:t>Любые виды предпринимательской деятельности</a:t>
              </a:r>
            </a:p>
          </p:txBody>
        </p:sp>
        <p:sp>
          <p:nvSpPr>
            <p:cNvPr id="42" name="Teardrop 46"/>
            <p:cNvSpPr/>
            <p:nvPr/>
          </p:nvSpPr>
          <p:spPr>
            <a:xfrm>
              <a:off x="355081" y="2872450"/>
              <a:ext cx="463092" cy="463092"/>
            </a:xfrm>
            <a:prstGeom prst="teardrop">
              <a:avLst/>
            </a:prstGeom>
            <a:solidFill>
              <a:srgbClr val="1F4E7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800" b="1" dirty="0" smtClean="0"/>
                <a:t>2</a:t>
              </a:r>
              <a:endParaRPr lang="en-US" sz="2800" b="1" dirty="0"/>
            </a:p>
          </p:txBody>
        </p:sp>
      </p:grpSp>
      <p:grpSp>
        <p:nvGrpSpPr>
          <p:cNvPr id="51" name="Группа 50"/>
          <p:cNvGrpSpPr/>
          <p:nvPr/>
        </p:nvGrpSpPr>
        <p:grpSpPr>
          <a:xfrm>
            <a:off x="355081" y="3568260"/>
            <a:ext cx="7143404" cy="617868"/>
            <a:chOff x="355081" y="3892019"/>
            <a:chExt cx="7143404" cy="617868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754297" y="3899979"/>
              <a:ext cx="6744188" cy="609908"/>
            </a:xfrm>
            <a:prstGeom prst="roundRect">
              <a:avLst/>
            </a:prstGeom>
            <a:solidFill>
              <a:srgbClr val="4F81BD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373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600" kern="0" dirty="0">
                  <a:latin typeface="+mj-lt"/>
                  <a:cs typeface="+mn-cs"/>
                </a:rPr>
                <a:t>Регистрация бизнеса на территории Российской Федерации</a:t>
              </a:r>
            </a:p>
          </p:txBody>
        </p:sp>
        <p:sp>
          <p:nvSpPr>
            <p:cNvPr id="43" name="Teardrop 46"/>
            <p:cNvSpPr/>
            <p:nvPr/>
          </p:nvSpPr>
          <p:spPr>
            <a:xfrm>
              <a:off x="355081" y="3892019"/>
              <a:ext cx="463092" cy="463092"/>
            </a:xfrm>
            <a:prstGeom prst="teardrop">
              <a:avLst/>
            </a:prstGeom>
            <a:solidFill>
              <a:srgbClr val="1F4E7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800" b="1" dirty="0" smtClean="0"/>
                <a:t>3</a:t>
              </a:r>
              <a:endParaRPr lang="en-US" sz="2800" b="1" dirty="0"/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355081" y="4718190"/>
            <a:ext cx="7143403" cy="612786"/>
            <a:chOff x="355081" y="4932590"/>
            <a:chExt cx="7143403" cy="612786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754296" y="4935468"/>
              <a:ext cx="6744188" cy="609908"/>
            </a:xfrm>
            <a:prstGeom prst="roundRect">
              <a:avLst/>
            </a:prstGeom>
            <a:solidFill>
              <a:srgbClr val="4F81BD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373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600" kern="0" dirty="0">
                  <a:latin typeface="+mj-lt"/>
                  <a:cs typeface="+mn-cs"/>
                </a:rPr>
                <a:t>Отсутствие отрицательной кредитной истории по кредитам с гарантией Корпорации</a:t>
              </a:r>
            </a:p>
          </p:txBody>
        </p:sp>
        <p:sp>
          <p:nvSpPr>
            <p:cNvPr id="44" name="Teardrop 46"/>
            <p:cNvSpPr/>
            <p:nvPr/>
          </p:nvSpPr>
          <p:spPr>
            <a:xfrm>
              <a:off x="355081" y="4932590"/>
              <a:ext cx="463092" cy="463092"/>
            </a:xfrm>
            <a:prstGeom prst="teardrop">
              <a:avLst/>
            </a:prstGeom>
            <a:solidFill>
              <a:srgbClr val="1F4E7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800" b="1" dirty="0" smtClean="0"/>
                <a:t>4</a:t>
              </a:r>
              <a:endParaRPr lang="en-US" sz="2800" b="1" dirty="0"/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355081" y="5863038"/>
            <a:ext cx="7143403" cy="611347"/>
            <a:chOff x="355081" y="5969518"/>
            <a:chExt cx="7143403" cy="611347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754296" y="5970957"/>
              <a:ext cx="6744188" cy="609908"/>
            </a:xfrm>
            <a:prstGeom prst="roundRect">
              <a:avLst/>
            </a:prstGeom>
            <a:solidFill>
              <a:srgbClr val="4F81BD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373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600" kern="0" dirty="0">
                  <a:latin typeface="+mj-lt"/>
                  <a:cs typeface="+mn-cs"/>
                </a:rPr>
                <a:t>Отсутствие просроченной задолженности по налогам, сборам и т.п.</a:t>
              </a:r>
            </a:p>
          </p:txBody>
        </p:sp>
        <p:sp>
          <p:nvSpPr>
            <p:cNvPr id="45" name="Teardrop 46"/>
            <p:cNvSpPr/>
            <p:nvPr/>
          </p:nvSpPr>
          <p:spPr>
            <a:xfrm>
              <a:off x="355081" y="5969518"/>
              <a:ext cx="463092" cy="463092"/>
            </a:xfrm>
            <a:prstGeom prst="teardrop">
              <a:avLst/>
            </a:prstGeom>
            <a:solidFill>
              <a:srgbClr val="1F4E7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800" b="1" dirty="0" smtClean="0"/>
                <a:t>5</a:t>
              </a:r>
              <a:endParaRPr lang="en-US" sz="2800" b="1" dirty="0"/>
            </a:p>
          </p:txBody>
        </p:sp>
      </p:grpSp>
      <p:grpSp>
        <p:nvGrpSpPr>
          <p:cNvPr id="54" name="Группа 53"/>
          <p:cNvGrpSpPr/>
          <p:nvPr/>
        </p:nvGrpSpPr>
        <p:grpSpPr>
          <a:xfrm>
            <a:off x="355081" y="7006446"/>
            <a:ext cx="7143403" cy="609909"/>
            <a:chOff x="355081" y="7006446"/>
            <a:chExt cx="7143403" cy="609909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754296" y="7006447"/>
              <a:ext cx="6744188" cy="609908"/>
            </a:xfrm>
            <a:prstGeom prst="roundRect">
              <a:avLst/>
            </a:prstGeom>
            <a:solidFill>
              <a:srgbClr val="4F81BD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373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600" kern="0" dirty="0">
                  <a:latin typeface="+mj-lt"/>
                  <a:cs typeface="+mn-cs"/>
                </a:rPr>
                <a:t>Не применяются процедуры несостоятельности (банкротства)</a:t>
              </a:r>
            </a:p>
          </p:txBody>
        </p:sp>
        <p:sp>
          <p:nvSpPr>
            <p:cNvPr id="46" name="Teardrop 46"/>
            <p:cNvSpPr/>
            <p:nvPr/>
          </p:nvSpPr>
          <p:spPr>
            <a:xfrm>
              <a:off x="355081" y="7006446"/>
              <a:ext cx="463092" cy="463092"/>
            </a:xfrm>
            <a:prstGeom prst="teardrop">
              <a:avLst/>
            </a:prstGeom>
            <a:solidFill>
              <a:srgbClr val="1F4E7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800" b="1" dirty="0" smtClean="0"/>
                <a:t>6</a:t>
              </a:r>
              <a:endParaRPr lang="en-US" sz="2800" b="1" dirty="0"/>
            </a:p>
          </p:txBody>
        </p:sp>
      </p:grpSp>
      <p:cxnSp>
        <p:nvCxnSpPr>
          <p:cNvPr id="57" name="Прямая соединительная линия 56"/>
          <p:cNvCxnSpPr/>
          <p:nvPr/>
        </p:nvCxnSpPr>
        <p:spPr>
          <a:xfrm>
            <a:off x="9350543" y="2005245"/>
            <a:ext cx="0" cy="366064"/>
          </a:xfrm>
          <a:prstGeom prst="line">
            <a:avLst/>
          </a:prstGeom>
          <a:ln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9350543" y="2458943"/>
            <a:ext cx="0" cy="366064"/>
          </a:xfrm>
          <a:prstGeom prst="line">
            <a:avLst/>
          </a:prstGeom>
          <a:ln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Соединительная линия уступом 61"/>
          <p:cNvCxnSpPr>
            <a:stCxn id="4" idx="3"/>
            <a:endCxn id="28" idx="1"/>
          </p:cNvCxnSpPr>
          <p:nvPr/>
        </p:nvCxnSpPr>
        <p:spPr>
          <a:xfrm>
            <a:off x="7498485" y="1589274"/>
            <a:ext cx="573461" cy="541730"/>
          </a:xfrm>
          <a:prstGeom prst="bentConnector3">
            <a:avLst/>
          </a:prstGeom>
          <a:noFill/>
          <a:ln w="25400" cap="flat" cmpd="sng" algn="ctr">
            <a:solidFill>
              <a:srgbClr val="00A1DE"/>
            </a:solidFill>
            <a:prstDash val="sysDot"/>
          </a:ln>
          <a:effectLst/>
        </p:spPr>
      </p:cxnSp>
      <p:sp>
        <p:nvSpPr>
          <p:cNvPr id="64" name="Прямоугольник 63"/>
          <p:cNvSpPr/>
          <p:nvPr/>
        </p:nvSpPr>
        <p:spPr>
          <a:xfrm>
            <a:off x="8071946" y="3436883"/>
            <a:ext cx="3960440" cy="4179472"/>
          </a:xfrm>
          <a:prstGeom prst="rect">
            <a:avLst/>
          </a:prstGeom>
          <a:noFill/>
          <a:ln w="25400" cap="flat" cmpd="sng" algn="ctr">
            <a:solidFill>
              <a:srgbClr val="00A1DE"/>
            </a:solidFill>
            <a:prstDash val="sysDot"/>
          </a:ln>
          <a:effectLst/>
        </p:spPr>
        <p:txBody>
          <a:bodyPr rtlCol="0" anchor="ctr"/>
          <a:lstStyle/>
          <a:p>
            <a:pPr algn="ctr" defTabSz="914373" fontAlgn="auto">
              <a:spcBef>
                <a:spcPts val="0"/>
              </a:spcBef>
              <a:spcAft>
                <a:spcPts val="0"/>
              </a:spcAft>
            </a:pPr>
            <a:endParaRPr lang="ru-RU" sz="1800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cxnSp>
        <p:nvCxnSpPr>
          <p:cNvPr id="65" name="Соединительная линия уступом 64"/>
          <p:cNvCxnSpPr>
            <a:stCxn id="5" idx="3"/>
            <a:endCxn id="64" idx="1"/>
          </p:cNvCxnSpPr>
          <p:nvPr/>
        </p:nvCxnSpPr>
        <p:spPr>
          <a:xfrm>
            <a:off x="7498485" y="2731244"/>
            <a:ext cx="573461" cy="2795375"/>
          </a:xfrm>
          <a:prstGeom prst="bentConnector3">
            <a:avLst>
              <a:gd name="adj1" fmla="val 50000"/>
            </a:avLst>
          </a:prstGeom>
          <a:noFill/>
          <a:ln w="25400" cap="flat" cmpd="sng" algn="ctr">
            <a:solidFill>
              <a:srgbClr val="00A1DE"/>
            </a:solidFill>
            <a:prstDash val="sysDot"/>
          </a:ln>
          <a:effectLst/>
        </p:spPr>
      </p:cxnSp>
      <p:grpSp>
        <p:nvGrpSpPr>
          <p:cNvPr id="68" name="Группа 67"/>
          <p:cNvGrpSpPr/>
          <p:nvPr/>
        </p:nvGrpSpPr>
        <p:grpSpPr>
          <a:xfrm>
            <a:off x="11531562" y="7153090"/>
            <a:ext cx="431915" cy="461665"/>
            <a:chOff x="200025" y="5799115"/>
            <a:chExt cx="475107" cy="507831"/>
          </a:xfrm>
        </p:grpSpPr>
        <p:sp>
          <p:nvSpPr>
            <p:cNvPr id="69" name="Равнобедренный треугольник 68"/>
            <p:cNvSpPr/>
            <p:nvPr/>
          </p:nvSpPr>
          <p:spPr>
            <a:xfrm>
              <a:off x="200025" y="5810250"/>
              <a:ext cx="475107" cy="409575"/>
            </a:xfrm>
            <a:prstGeom prst="triangle">
              <a:avLst/>
            </a:prstGeom>
            <a:solidFill>
              <a:schemeClr val="bg1"/>
            </a:solidFill>
            <a:ln w="19050">
              <a:solidFill>
                <a:srgbClr val="00A1D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 dirty="0">
                <a:solidFill>
                  <a:srgbClr val="00A1DE"/>
                </a:solidFill>
              </a:endParaRPr>
            </a:p>
          </p:txBody>
        </p:sp>
        <p:sp>
          <p:nvSpPr>
            <p:cNvPr id="70" name="Прямоугольник 69"/>
            <p:cNvSpPr/>
            <p:nvPr/>
          </p:nvSpPr>
          <p:spPr>
            <a:xfrm>
              <a:off x="270234" y="5799115"/>
              <a:ext cx="296589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i="1" dirty="0" err="1" smtClean="0">
                  <a:solidFill>
                    <a:srgbClr val="00A1DE"/>
                  </a:solidFill>
                  <a:latin typeface="Book Antiqua" panose="02040602050305030304" pitchFamily="18" charset="0"/>
                  <a:cs typeface="Aparajita" panose="020B0604020202020204" pitchFamily="34" charset="0"/>
                </a:rPr>
                <a:t>i</a:t>
              </a:r>
              <a:endParaRPr lang="ru-RU" sz="2400" i="1" dirty="0">
                <a:solidFill>
                  <a:srgbClr val="00A1DE"/>
                </a:solidFill>
                <a:latin typeface="Book Antiqua" panose="02040602050305030304" pitchFamily="18" charset="0"/>
                <a:cs typeface="Aparajita" panose="020B0604020202020204" pitchFamily="34" charset="0"/>
              </a:endParaRPr>
            </a:p>
          </p:txBody>
        </p:sp>
      </p:grpSp>
      <p:sp>
        <p:nvSpPr>
          <p:cNvPr id="71" name="Прямоугольник 70"/>
          <p:cNvSpPr/>
          <p:nvPr/>
        </p:nvSpPr>
        <p:spPr>
          <a:xfrm>
            <a:off x="8264797" y="3563024"/>
            <a:ext cx="3525293" cy="549684"/>
          </a:xfrm>
          <a:prstGeom prst="rect">
            <a:avLst/>
          </a:prstGeom>
          <a:solidFill>
            <a:srgbClr val="FCD7B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kern="0" dirty="0" smtClean="0">
                <a:latin typeface="Arial Narrow" panose="020B0606020202030204" pitchFamily="34" charset="0"/>
                <a:cs typeface="+mn-cs"/>
              </a:rPr>
              <a:t>Поддержка НЕ оказывается</a:t>
            </a:r>
            <a:endParaRPr lang="ru-RU" sz="1800" kern="0" dirty="0"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459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68751" y="152402"/>
            <a:ext cx="8585952" cy="698685"/>
          </a:xfrm>
        </p:spPr>
        <p:txBody>
          <a:bodyPr/>
          <a:lstStyle/>
          <a:p>
            <a:r>
              <a:rPr lang="ru-RU" dirty="0"/>
              <a:t>Целевое использование кредитов с независимой гарантией </a:t>
            </a:r>
            <a:r>
              <a:rPr lang="ru-RU" dirty="0" smtClean="0"/>
              <a:t>Корпорации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70506" y="6356772"/>
            <a:ext cx="3905371" cy="2702890"/>
          </a:xfrm>
          <a:prstGeom prst="rect">
            <a:avLst/>
          </a:prstGeom>
        </p:spPr>
        <p:txBody>
          <a:bodyPr wrap="square" lIns="72000" tIns="0" rIns="36000" bIns="0" anchor="t">
            <a:noAutofit/>
          </a:bodyPr>
          <a:lstStyle/>
          <a:p>
            <a:pPr marL="261938" lvl="1" indent="-2413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 smtClean="0"/>
              <a:t>Прямая гарантия для:</a:t>
            </a:r>
          </a:p>
          <a:p>
            <a:pPr marL="452438" lvl="1" indent="-146050">
              <a:buFont typeface="Courier New" panose="02070309020205020404" pitchFamily="49" charset="0"/>
              <a:buChar char="o"/>
            </a:pPr>
            <a:r>
              <a:rPr lang="ru-RU" sz="1100" dirty="0" smtClean="0"/>
              <a:t>инвестиций</a:t>
            </a:r>
          </a:p>
          <a:p>
            <a:pPr marL="452438" lvl="1" indent="-146050">
              <a:buFont typeface="Courier New" panose="02070309020205020404" pitchFamily="49" charset="0"/>
              <a:buChar char="o"/>
            </a:pPr>
            <a:r>
              <a:rPr lang="ru-RU" sz="1100" dirty="0" smtClean="0"/>
              <a:t>обеспечения кредитов для неторгового сектора с целью пополнения оборотных средств</a:t>
            </a:r>
          </a:p>
          <a:p>
            <a:pPr marL="452438" lvl="1" indent="-146050">
              <a:buFont typeface="Courier New" panose="02070309020205020404" pitchFamily="49" charset="0"/>
              <a:buChar char="o"/>
            </a:pPr>
            <a:r>
              <a:rPr lang="ru-RU" sz="1100" dirty="0" smtClean="0"/>
              <a:t>обеспечения гарантии исполнения контракта</a:t>
            </a:r>
          </a:p>
          <a:p>
            <a:pPr marL="452438" lvl="1" indent="-146050">
              <a:buFont typeface="Courier New" panose="02070309020205020404" pitchFamily="49" charset="0"/>
              <a:buChar char="o"/>
            </a:pPr>
            <a:r>
              <a:rPr lang="ru-RU" sz="1100" dirty="0" smtClean="0"/>
              <a:t>обеспечения кредитов на исполнение контрактов</a:t>
            </a:r>
          </a:p>
          <a:p>
            <a:pPr marL="452438" lvl="1" indent="-146050">
              <a:buFont typeface="Courier New" panose="02070309020205020404" pitchFamily="49" charset="0"/>
              <a:buChar char="o"/>
            </a:pPr>
            <a:r>
              <a:rPr lang="ru-RU" sz="1100" dirty="0" smtClean="0"/>
              <a:t>застройщиков</a:t>
            </a:r>
          </a:p>
          <a:p>
            <a:pPr marL="452438" lvl="1" indent="-146050">
              <a:buFont typeface="Courier New" panose="02070309020205020404" pitchFamily="49" charset="0"/>
              <a:buChar char="o"/>
            </a:pPr>
            <a:r>
              <a:rPr lang="ru-RU" sz="1100" dirty="0" smtClean="0"/>
              <a:t>обеспечения финансирования индустриальных парков</a:t>
            </a:r>
          </a:p>
          <a:p>
            <a:pPr marL="452438" lvl="1" indent="-146050">
              <a:buFont typeface="Courier New" panose="02070309020205020404" pitchFamily="49" charset="0"/>
              <a:buChar char="o"/>
            </a:pPr>
            <a:r>
              <a:rPr lang="ru-RU" sz="1100" dirty="0"/>
              <a:t>обеспечения выданных </a:t>
            </a:r>
            <a:r>
              <a:rPr lang="ru-RU" sz="1100" dirty="0" smtClean="0"/>
              <a:t>кредитов</a:t>
            </a:r>
            <a:endParaRPr lang="ru-RU" sz="1100" dirty="0"/>
          </a:p>
        </p:txBody>
      </p:sp>
      <p:sp>
        <p:nvSpPr>
          <p:cNvPr id="15" name="Текст 2"/>
          <p:cNvSpPr>
            <a:spLocks noGrp="1"/>
          </p:cNvSpPr>
          <p:nvPr>
            <p:ph type="body" sz="quarter" idx="10"/>
          </p:nvPr>
        </p:nvSpPr>
        <p:spPr>
          <a:xfrm>
            <a:off x="370506" y="678729"/>
            <a:ext cx="11884197" cy="725733"/>
          </a:xfrm>
        </p:spPr>
        <p:txBody>
          <a:bodyPr anchor="b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/>
              <a:t>Целевое использование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363538" y="1453370"/>
            <a:ext cx="118911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2"/>
          <p:cNvGrpSpPr/>
          <p:nvPr/>
        </p:nvGrpSpPr>
        <p:grpSpPr>
          <a:xfrm>
            <a:off x="370506" y="1550215"/>
            <a:ext cx="11884195" cy="3552109"/>
            <a:chOff x="370506" y="1550216"/>
            <a:chExt cx="11884195" cy="2526141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4122056" y="1550216"/>
              <a:ext cx="8132645" cy="591150"/>
            </a:xfrm>
            <a:prstGeom prst="rect">
              <a:avLst/>
            </a:prstGeom>
          </p:spPr>
          <p:txBody>
            <a:bodyPr wrap="square" lIns="72000" tIns="0" rIns="36000" bIns="0" anchor="ctr">
              <a:noAutofit/>
            </a:bodyPr>
            <a:lstStyle/>
            <a:p>
              <a:pPr defTabSz="957263">
                <a:lnSpc>
                  <a:spcPct val="106000"/>
                </a:lnSpc>
                <a:spcBef>
                  <a:spcPts val="1800"/>
                </a:spcBef>
              </a:pPr>
              <a:r>
                <a:rPr lang="ru-RU" sz="1200" dirty="0">
                  <a:latin typeface="+mj-lt"/>
                  <a:cs typeface="+mn-cs"/>
                </a:rPr>
                <a:t>Приобретение, создание,  модернизация основных средств, реконструкция или ремонт, а также инновационные цели (при кредитовании торгового предприятия кредит должен направляться на инвестиционные неторговые цели). Возможно кредитование целей некапитального характера в рамках проекта – до 30%  суммы кредита</a:t>
              </a:r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370506" y="1557916"/>
              <a:ext cx="3635437" cy="575750"/>
            </a:xfrm>
            <a:prstGeom prst="roundRect">
              <a:avLst>
                <a:gd name="adj" fmla="val 4144"/>
              </a:avLst>
            </a:prstGeom>
            <a:solidFill>
              <a:srgbClr val="E7F5FE"/>
            </a:solidFill>
            <a:ln w="25400" cap="flat" cmpd="sng" algn="ctr">
              <a:noFill/>
              <a:prstDash val="solid"/>
            </a:ln>
            <a:effectLst/>
          </p:spPr>
          <p:txBody>
            <a:bodyPr lIns="972000" rtlCol="0" anchor="ctr"/>
            <a:lstStyle/>
            <a:p>
              <a:pPr defTabSz="914373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200" b="1" kern="0" dirty="0" smtClean="0">
                  <a:latin typeface="+mj-lt"/>
                </a:rPr>
                <a:t>Инвестиции</a:t>
              </a:r>
              <a:endParaRPr lang="ru-RU" sz="1200" b="1" kern="0" dirty="0">
                <a:latin typeface="+mj-lt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4122056" y="2195213"/>
              <a:ext cx="8132645" cy="591150"/>
            </a:xfrm>
            <a:prstGeom prst="rect">
              <a:avLst/>
            </a:prstGeom>
          </p:spPr>
          <p:txBody>
            <a:bodyPr wrap="square" lIns="72000" tIns="0" rIns="36000" bIns="0" anchor="ctr">
              <a:noAutofit/>
            </a:bodyPr>
            <a:lstStyle/>
            <a:p>
              <a:pPr defTabSz="957263">
                <a:lnSpc>
                  <a:spcPct val="106000"/>
                </a:lnSpc>
                <a:spcBef>
                  <a:spcPts val="1800"/>
                </a:spcBef>
              </a:pPr>
              <a:r>
                <a:rPr lang="ru-RU" sz="1200" dirty="0">
                  <a:latin typeface="+mj-lt"/>
                  <a:cs typeface="+mn-cs"/>
                </a:rPr>
                <a:t>Приобретение товаров и сырья, оборотных средств, финансирование некапитальных (операционных) затрат, расчетов с поставщиками и подрядчиками, финансирование затрат на проведение сезонно-полевых работ и т.д.</a:t>
              </a:r>
            </a:p>
          </p:txBody>
        </p:sp>
        <p:sp>
          <p:nvSpPr>
            <p:cNvPr id="18" name="Скругленный прямоугольник 17"/>
            <p:cNvSpPr/>
            <p:nvPr/>
          </p:nvSpPr>
          <p:spPr>
            <a:xfrm>
              <a:off x="370506" y="2202913"/>
              <a:ext cx="3635437" cy="575750"/>
            </a:xfrm>
            <a:prstGeom prst="roundRect">
              <a:avLst>
                <a:gd name="adj" fmla="val 4144"/>
              </a:avLst>
            </a:prstGeom>
            <a:solidFill>
              <a:srgbClr val="E7F5FE"/>
            </a:solidFill>
            <a:ln w="25400" cap="flat" cmpd="sng" algn="ctr">
              <a:noFill/>
              <a:prstDash val="solid"/>
            </a:ln>
            <a:effectLst/>
          </p:spPr>
          <p:txBody>
            <a:bodyPr lIns="972000" rtlCol="0" anchor="ctr"/>
            <a:lstStyle/>
            <a:p>
              <a:pPr defTabSz="914373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200" b="1" kern="0" dirty="0" smtClean="0">
                  <a:latin typeface="+mj-lt"/>
                </a:rPr>
                <a:t>Пополнение оборотных средств</a:t>
              </a:r>
              <a:endParaRPr lang="ru-RU" sz="1200" b="1" kern="0" dirty="0">
                <a:latin typeface="+mj-lt"/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4122056" y="2840210"/>
              <a:ext cx="8132645" cy="591150"/>
            </a:xfrm>
            <a:prstGeom prst="rect">
              <a:avLst/>
            </a:prstGeom>
          </p:spPr>
          <p:txBody>
            <a:bodyPr wrap="square" lIns="72000" tIns="0" rIns="36000" bIns="0" anchor="ctr">
              <a:noAutofit/>
            </a:bodyPr>
            <a:lstStyle/>
            <a:p>
              <a:pPr defTabSz="957263">
                <a:lnSpc>
                  <a:spcPct val="106000"/>
                </a:lnSpc>
                <a:spcBef>
                  <a:spcPts val="1800"/>
                </a:spcBef>
              </a:pPr>
              <a:r>
                <a:rPr lang="ru-RU" sz="1200" dirty="0">
                  <a:latin typeface="+mj-lt"/>
                  <a:cs typeface="+mn-cs"/>
                </a:rPr>
                <a:t>Строительство, изготовление и поставка оборудования и оказание услуг в части профильного направления деятельности субъекта МСП</a:t>
              </a:r>
            </a:p>
          </p:txBody>
        </p:sp>
        <p:sp>
          <p:nvSpPr>
            <p:cNvPr id="20" name="Скругленный прямоугольник 19"/>
            <p:cNvSpPr/>
            <p:nvPr/>
          </p:nvSpPr>
          <p:spPr>
            <a:xfrm>
              <a:off x="370506" y="2847910"/>
              <a:ext cx="3635437" cy="575750"/>
            </a:xfrm>
            <a:prstGeom prst="roundRect">
              <a:avLst>
                <a:gd name="adj" fmla="val 4144"/>
              </a:avLst>
            </a:prstGeom>
            <a:solidFill>
              <a:srgbClr val="E7F5FE"/>
            </a:solidFill>
            <a:ln w="25400" cap="flat" cmpd="sng" algn="ctr">
              <a:noFill/>
              <a:prstDash val="solid"/>
            </a:ln>
            <a:effectLst/>
          </p:spPr>
          <p:txBody>
            <a:bodyPr lIns="972000" rtlCol="0" anchor="ctr"/>
            <a:lstStyle/>
            <a:p>
              <a:pPr defTabSz="914373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200" b="1" kern="0" dirty="0" smtClean="0">
                  <a:latin typeface="+mj-lt"/>
                </a:rPr>
                <a:t>Исполнение государственных и муниципальных контрактов</a:t>
              </a:r>
              <a:endParaRPr lang="ru-RU" sz="1200" b="1" kern="0" dirty="0">
                <a:latin typeface="+mj-lt"/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4122056" y="3485207"/>
              <a:ext cx="8132645" cy="591150"/>
            </a:xfrm>
            <a:prstGeom prst="rect">
              <a:avLst/>
            </a:prstGeom>
          </p:spPr>
          <p:txBody>
            <a:bodyPr wrap="square" lIns="72000" tIns="0" rIns="36000" bIns="0" anchor="ctr">
              <a:noAutofit/>
            </a:bodyPr>
            <a:lstStyle/>
            <a:p>
              <a:pPr defTabSz="957263">
                <a:lnSpc>
                  <a:spcPct val="106000"/>
                </a:lnSpc>
                <a:spcBef>
                  <a:spcPts val="1800"/>
                </a:spcBef>
              </a:pPr>
              <a:r>
                <a:rPr lang="ru-RU" sz="1200" dirty="0">
                  <a:latin typeface="+mj-lt"/>
                  <a:cs typeface="+mn-cs"/>
                </a:rPr>
                <a:t>Увеличение срока погашения ранее выданного кредита и прочие изменения существенных условий кредитного договора</a:t>
              </a:r>
            </a:p>
          </p:txBody>
        </p:sp>
        <p:sp>
          <p:nvSpPr>
            <p:cNvPr id="22" name="Скругленный прямоугольник 21"/>
            <p:cNvSpPr/>
            <p:nvPr/>
          </p:nvSpPr>
          <p:spPr>
            <a:xfrm>
              <a:off x="370506" y="3492907"/>
              <a:ext cx="3635437" cy="575750"/>
            </a:xfrm>
            <a:prstGeom prst="roundRect">
              <a:avLst>
                <a:gd name="adj" fmla="val 4144"/>
              </a:avLst>
            </a:prstGeom>
            <a:solidFill>
              <a:srgbClr val="E7F5FE"/>
            </a:solidFill>
            <a:ln w="25400" cap="flat" cmpd="sng" algn="ctr">
              <a:noFill/>
              <a:prstDash val="solid"/>
            </a:ln>
            <a:effectLst/>
          </p:spPr>
          <p:txBody>
            <a:bodyPr lIns="972000" rtlCol="0" anchor="ctr"/>
            <a:lstStyle/>
            <a:p>
              <a:pPr defTabSz="914373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200" b="1" kern="0" dirty="0"/>
                <a:t>Ре</a:t>
              </a:r>
              <a:r>
                <a:rPr lang="ru-RU" sz="1200" b="1" kern="0" dirty="0" smtClean="0">
                  <a:latin typeface="+mj-lt"/>
                </a:rPr>
                <a:t>структуризация / рефинансирование действующего кредита</a:t>
              </a:r>
              <a:endParaRPr lang="ru-RU" sz="1200" b="1" kern="0" dirty="0">
                <a:latin typeface="+mj-lt"/>
              </a:endParaRPr>
            </a:p>
          </p:txBody>
        </p:sp>
      </p:grpSp>
      <p:sp>
        <p:nvSpPr>
          <p:cNvPr id="36" name="Текст 2"/>
          <p:cNvSpPr txBox="1">
            <a:spLocks/>
          </p:cNvSpPr>
          <p:nvPr/>
        </p:nvSpPr>
        <p:spPr>
          <a:xfrm>
            <a:off x="370506" y="4929968"/>
            <a:ext cx="11884197" cy="725733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2pPr>
            <a:lvl3pPr marL="24296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3pPr>
            <a:lvl4pPr marL="47643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4pPr>
            <a:lvl5pPr marL="719391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5pPr>
            <a:lvl6pPr marL="1495728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6pPr>
            <a:lvl7pPr marL="2042391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7pPr>
            <a:lvl8pPr marL="258905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8pPr>
            <a:lvl9pPr marL="313571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9pPr>
          </a:lstStyle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b="1" kern="0" dirty="0" smtClean="0"/>
              <a:t>Гарантийные продукты</a:t>
            </a:r>
            <a:endParaRPr lang="ru-RU" b="1" kern="0" dirty="0"/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363538" y="5704609"/>
            <a:ext cx="118911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Скругленный прямоугольник 37"/>
          <p:cNvSpPr/>
          <p:nvPr/>
        </p:nvSpPr>
        <p:spPr>
          <a:xfrm>
            <a:off x="363538" y="5803404"/>
            <a:ext cx="7817710" cy="451110"/>
          </a:xfrm>
          <a:prstGeom prst="roundRect">
            <a:avLst>
              <a:gd name="adj" fmla="val 16628"/>
            </a:avLst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Цели, связанные с развитием неторговой деятельности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390965" y="6356772"/>
            <a:ext cx="3863736" cy="2702890"/>
          </a:xfrm>
          <a:prstGeom prst="rect">
            <a:avLst/>
          </a:prstGeom>
        </p:spPr>
        <p:txBody>
          <a:bodyPr wrap="square" lIns="72000" tIns="0" rIns="36000" bIns="0" anchor="t">
            <a:noAutofit/>
          </a:bodyPr>
          <a:lstStyle/>
          <a:p>
            <a:pPr marL="261938" lvl="1" indent="-2413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 smtClean="0"/>
              <a:t>Прямая гарантия </a:t>
            </a:r>
            <a:r>
              <a:rPr lang="ru-RU" sz="1200" dirty="0"/>
              <a:t>для обеспечения кредитов предприятиям, зарегистрированным в республике </a:t>
            </a:r>
            <a:r>
              <a:rPr lang="ru-RU" sz="1200" dirty="0" smtClean="0"/>
              <a:t>Крым и </a:t>
            </a:r>
            <a:r>
              <a:rPr lang="ru-RU" sz="1200" dirty="0"/>
              <a:t>/ или городе федерального значения </a:t>
            </a:r>
            <a:r>
              <a:rPr lang="ru-RU" sz="1200" dirty="0" smtClean="0"/>
              <a:t>Севастополь</a:t>
            </a:r>
            <a:endParaRPr lang="ru-RU" sz="1200" dirty="0"/>
          </a:p>
          <a:p>
            <a:pPr marL="261938" lvl="1" indent="-2413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 smtClean="0"/>
              <a:t>Прямая гарантия</a:t>
            </a:r>
            <a:r>
              <a:rPr lang="ru-RU" sz="1200" dirty="0"/>
              <a:t>, выдаваемая совместно с поручительством </a:t>
            </a:r>
            <a:r>
              <a:rPr lang="ru-RU" sz="1200" dirty="0" smtClean="0"/>
              <a:t>РГО (</a:t>
            </a:r>
            <a:r>
              <a:rPr lang="ru-RU" sz="1200" dirty="0" err="1"/>
              <a:t>согарантия</a:t>
            </a:r>
            <a:r>
              <a:rPr lang="ru-RU" sz="1200" dirty="0"/>
              <a:t>)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8390966" y="5803404"/>
            <a:ext cx="3854899" cy="453089"/>
          </a:xfrm>
          <a:prstGeom prst="roundRect">
            <a:avLst>
              <a:gd name="adj" fmla="val 16628"/>
            </a:avLst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Цели, связанные с развитием торговой деятельности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4275877" y="6356772"/>
            <a:ext cx="3905371" cy="2702890"/>
          </a:xfrm>
          <a:prstGeom prst="rect">
            <a:avLst/>
          </a:prstGeom>
        </p:spPr>
        <p:txBody>
          <a:bodyPr wrap="square" lIns="72000" tIns="0" rIns="36000" bIns="0" anchor="t">
            <a:noAutofit/>
          </a:bodyPr>
          <a:lstStyle/>
          <a:p>
            <a:pPr marL="261938" lvl="1" indent="-2413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 smtClean="0"/>
              <a:t>Прямая гарантия для:</a:t>
            </a:r>
          </a:p>
          <a:p>
            <a:pPr marL="452438" lvl="1" indent="-146050">
              <a:buFont typeface="Courier New" panose="02070309020205020404" pitchFamily="49" charset="0"/>
              <a:buChar char="o"/>
            </a:pPr>
            <a:r>
              <a:rPr lang="ru-RU" sz="1100" dirty="0" smtClean="0"/>
              <a:t>обеспечения </a:t>
            </a:r>
            <a:r>
              <a:rPr lang="ru-RU" sz="1100" dirty="0" err="1" smtClean="0"/>
              <a:t>реструктуриемых</a:t>
            </a:r>
            <a:r>
              <a:rPr lang="ru-RU" sz="1100" dirty="0" smtClean="0"/>
              <a:t>/ рефинансируемых кредитов</a:t>
            </a:r>
          </a:p>
          <a:p>
            <a:pPr marL="452438" lvl="1" indent="-146050">
              <a:buFont typeface="Courier New" panose="02070309020205020404" pitchFamily="49" charset="0"/>
              <a:buChar char="o"/>
            </a:pPr>
            <a:r>
              <a:rPr lang="ru-RU" sz="1100" dirty="0" smtClean="0"/>
              <a:t>обеспечения кредитов предприятиям, зарегистрированным в республике Крым и / или городе федерального значения Севастополь</a:t>
            </a:r>
          </a:p>
          <a:p>
            <a:pPr marL="261938" lvl="1" indent="-2413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 err="1" smtClean="0"/>
              <a:t>Контргарантия</a:t>
            </a:r>
            <a:endParaRPr lang="ru-RU" sz="1200" dirty="0" smtClean="0"/>
          </a:p>
          <a:p>
            <a:pPr marL="261938" lvl="1" indent="-2413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 smtClean="0"/>
              <a:t>Синдицированная гарантия</a:t>
            </a:r>
            <a:endParaRPr lang="ru-RU" sz="1200" dirty="0"/>
          </a:p>
        </p:txBody>
      </p:sp>
      <p:sp>
        <p:nvSpPr>
          <p:cNvPr id="75" name="Freeform 72"/>
          <p:cNvSpPr>
            <a:spLocks noChangeAspect="1" noEditPoints="1"/>
          </p:cNvSpPr>
          <p:nvPr/>
        </p:nvSpPr>
        <p:spPr bwMode="auto">
          <a:xfrm>
            <a:off x="890474" y="1770176"/>
            <a:ext cx="335411" cy="458268"/>
          </a:xfrm>
          <a:custGeom>
            <a:avLst/>
            <a:gdLst/>
            <a:ahLst/>
            <a:cxnLst>
              <a:cxn ang="0">
                <a:pos x="69" y="0"/>
              </a:cxn>
              <a:cxn ang="0">
                <a:pos x="37" y="18"/>
              </a:cxn>
              <a:cxn ang="0">
                <a:pos x="14" y="0"/>
              </a:cxn>
              <a:cxn ang="0">
                <a:pos x="0" y="2"/>
              </a:cxn>
              <a:cxn ang="0">
                <a:pos x="33" y="32"/>
              </a:cxn>
              <a:cxn ang="0">
                <a:pos x="33" y="118"/>
              </a:cxn>
              <a:cxn ang="0">
                <a:pos x="41" y="118"/>
              </a:cxn>
              <a:cxn ang="0">
                <a:pos x="41" y="36"/>
              </a:cxn>
              <a:cxn ang="0">
                <a:pos x="86" y="3"/>
              </a:cxn>
              <a:cxn ang="0">
                <a:pos x="69" y="0"/>
              </a:cxn>
              <a:cxn ang="0">
                <a:pos x="10" y="7"/>
              </a:cxn>
              <a:cxn ang="0">
                <a:pos x="37" y="24"/>
              </a:cxn>
              <a:cxn ang="0">
                <a:pos x="71" y="10"/>
              </a:cxn>
              <a:cxn ang="0">
                <a:pos x="37" y="32"/>
              </a:cxn>
              <a:cxn ang="0">
                <a:pos x="10" y="7"/>
              </a:cxn>
            </a:cxnLst>
            <a:rect l="0" t="0" r="r" b="b"/>
            <a:pathLst>
              <a:path w="86" h="118">
                <a:moveTo>
                  <a:pt x="69" y="0"/>
                </a:moveTo>
                <a:cubicBezTo>
                  <a:pt x="48" y="0"/>
                  <a:pt x="40" y="7"/>
                  <a:pt x="37" y="18"/>
                </a:cubicBezTo>
                <a:cubicBezTo>
                  <a:pt x="37" y="18"/>
                  <a:pt x="31" y="2"/>
                  <a:pt x="14" y="0"/>
                </a:cubicBezTo>
                <a:cubicBezTo>
                  <a:pt x="9" y="0"/>
                  <a:pt x="4" y="0"/>
                  <a:pt x="0" y="2"/>
                </a:cubicBezTo>
                <a:cubicBezTo>
                  <a:pt x="7" y="39"/>
                  <a:pt x="25" y="35"/>
                  <a:pt x="33" y="32"/>
                </a:cubicBezTo>
                <a:cubicBezTo>
                  <a:pt x="33" y="118"/>
                  <a:pt x="33" y="118"/>
                  <a:pt x="33" y="118"/>
                </a:cubicBezTo>
                <a:cubicBezTo>
                  <a:pt x="41" y="118"/>
                  <a:pt x="41" y="118"/>
                  <a:pt x="41" y="118"/>
                </a:cubicBezTo>
                <a:cubicBezTo>
                  <a:pt x="41" y="36"/>
                  <a:pt x="41" y="36"/>
                  <a:pt x="41" y="36"/>
                </a:cubicBezTo>
                <a:cubicBezTo>
                  <a:pt x="50" y="42"/>
                  <a:pt x="73" y="50"/>
                  <a:pt x="86" y="3"/>
                </a:cubicBezTo>
                <a:cubicBezTo>
                  <a:pt x="81" y="1"/>
                  <a:pt x="75" y="0"/>
                  <a:pt x="69" y="0"/>
                </a:cubicBezTo>
                <a:close/>
                <a:moveTo>
                  <a:pt x="10" y="7"/>
                </a:moveTo>
                <a:cubicBezTo>
                  <a:pt x="28" y="11"/>
                  <a:pt x="37" y="24"/>
                  <a:pt x="37" y="24"/>
                </a:cubicBezTo>
                <a:cubicBezTo>
                  <a:pt x="37" y="24"/>
                  <a:pt x="46" y="9"/>
                  <a:pt x="71" y="10"/>
                </a:cubicBezTo>
                <a:cubicBezTo>
                  <a:pt x="71" y="10"/>
                  <a:pt x="43" y="20"/>
                  <a:pt x="37" y="32"/>
                </a:cubicBezTo>
                <a:cubicBezTo>
                  <a:pt x="35" y="25"/>
                  <a:pt x="25" y="19"/>
                  <a:pt x="10" y="7"/>
                </a:cubicBez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34" name="Группа 33"/>
          <p:cNvGrpSpPr/>
          <p:nvPr/>
        </p:nvGrpSpPr>
        <p:grpSpPr>
          <a:xfrm>
            <a:off x="469426" y="3479729"/>
            <a:ext cx="734496" cy="613329"/>
            <a:chOff x="469426" y="3429434"/>
            <a:chExt cx="734496" cy="613329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469426" y="3429434"/>
              <a:ext cx="734496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800" b="1" kern="0" dirty="0" smtClean="0"/>
                <a:t>ГОСЗАКАЗ</a:t>
              </a:r>
              <a:endParaRPr lang="ru-RU" sz="800" b="1" dirty="0"/>
            </a:p>
          </p:txBody>
        </p:sp>
        <p:sp>
          <p:nvSpPr>
            <p:cNvPr id="78" name="Freeform 9"/>
            <p:cNvSpPr>
              <a:spLocks noEditPoints="1"/>
            </p:cNvSpPr>
            <p:nvPr/>
          </p:nvSpPr>
          <p:spPr bwMode="auto">
            <a:xfrm>
              <a:off x="577699" y="3634594"/>
              <a:ext cx="506770" cy="408169"/>
            </a:xfrm>
            <a:custGeom>
              <a:avLst/>
              <a:gdLst>
                <a:gd name="T0" fmla="*/ 308 w 445"/>
                <a:gd name="T1" fmla="*/ 41 h 358"/>
                <a:gd name="T2" fmla="*/ 288 w 445"/>
                <a:gd name="T3" fmla="*/ 12 h 358"/>
                <a:gd name="T4" fmla="*/ 183 w 445"/>
                <a:gd name="T5" fmla="*/ 31 h 358"/>
                <a:gd name="T6" fmla="*/ 89 w 445"/>
                <a:gd name="T7" fmla="*/ 49 h 358"/>
                <a:gd name="T8" fmla="*/ 34 w 445"/>
                <a:gd name="T9" fmla="*/ 158 h 358"/>
                <a:gd name="T10" fmla="*/ 223 w 445"/>
                <a:gd name="T11" fmla="*/ 355 h 358"/>
                <a:gd name="T12" fmla="*/ 239 w 445"/>
                <a:gd name="T13" fmla="*/ 354 h 358"/>
                <a:gd name="T14" fmla="*/ 68 w 445"/>
                <a:gd name="T15" fmla="*/ 193 h 358"/>
                <a:gd name="T16" fmla="*/ 72 w 445"/>
                <a:gd name="T17" fmla="*/ 102 h 358"/>
                <a:gd name="T18" fmla="*/ 175 w 445"/>
                <a:gd name="T19" fmla="*/ 53 h 358"/>
                <a:gd name="T20" fmla="*/ 252 w 445"/>
                <a:gd name="T21" fmla="*/ 35 h 358"/>
                <a:gd name="T22" fmla="*/ 271 w 445"/>
                <a:gd name="T23" fmla="*/ 48 h 358"/>
                <a:gd name="T24" fmla="*/ 227 w 445"/>
                <a:gd name="T25" fmla="*/ 72 h 358"/>
                <a:gd name="T26" fmla="*/ 159 w 445"/>
                <a:gd name="T27" fmla="*/ 95 h 358"/>
                <a:gd name="T28" fmla="*/ 131 w 445"/>
                <a:gd name="T29" fmla="*/ 144 h 358"/>
                <a:gd name="T30" fmla="*/ 234 w 445"/>
                <a:gd name="T31" fmla="*/ 153 h 358"/>
                <a:gd name="T32" fmla="*/ 357 w 445"/>
                <a:gd name="T33" fmla="*/ 256 h 358"/>
                <a:gd name="T34" fmla="*/ 364 w 445"/>
                <a:gd name="T35" fmla="*/ 237 h 358"/>
                <a:gd name="T36" fmla="*/ 220 w 445"/>
                <a:gd name="T37" fmla="*/ 132 h 358"/>
                <a:gd name="T38" fmla="*/ 143 w 445"/>
                <a:gd name="T39" fmla="*/ 121 h 358"/>
                <a:gd name="T40" fmla="*/ 230 w 445"/>
                <a:gd name="T41" fmla="*/ 96 h 358"/>
                <a:gd name="T42" fmla="*/ 305 w 445"/>
                <a:gd name="T43" fmla="*/ 63 h 358"/>
                <a:gd name="T44" fmla="*/ 390 w 445"/>
                <a:gd name="T45" fmla="*/ 111 h 358"/>
                <a:gd name="T46" fmla="*/ 360 w 445"/>
                <a:gd name="T47" fmla="*/ 205 h 358"/>
                <a:gd name="T48" fmla="*/ 378 w 445"/>
                <a:gd name="T49" fmla="*/ 217 h 358"/>
                <a:gd name="T50" fmla="*/ 407 w 445"/>
                <a:gd name="T51" fmla="*/ 97 h 358"/>
                <a:gd name="T52" fmla="*/ 85 w 445"/>
                <a:gd name="T53" fmla="*/ 40 h 358"/>
                <a:gd name="T54" fmla="*/ 73 w 445"/>
                <a:gd name="T55" fmla="*/ 21 h 358"/>
                <a:gd name="T56" fmla="*/ 13 w 445"/>
                <a:gd name="T57" fmla="*/ 160 h 358"/>
                <a:gd name="T58" fmla="*/ 24 w 445"/>
                <a:gd name="T59" fmla="*/ 149 h 358"/>
                <a:gd name="T60" fmla="*/ 443 w 445"/>
                <a:gd name="T61" fmla="*/ 95 h 358"/>
                <a:gd name="T62" fmla="*/ 314 w 445"/>
                <a:gd name="T63" fmla="*/ 16 h 358"/>
                <a:gd name="T64" fmla="*/ 422 w 445"/>
                <a:gd name="T65" fmla="*/ 102 h 358"/>
                <a:gd name="T66" fmla="*/ 436 w 445"/>
                <a:gd name="T67" fmla="*/ 109 h 358"/>
                <a:gd name="T68" fmla="*/ 249 w 445"/>
                <a:gd name="T69" fmla="*/ 188 h 358"/>
                <a:gd name="T70" fmla="*/ 234 w 445"/>
                <a:gd name="T71" fmla="*/ 205 h 358"/>
                <a:gd name="T72" fmla="*/ 336 w 445"/>
                <a:gd name="T73" fmla="*/ 292 h 358"/>
                <a:gd name="T74" fmla="*/ 344 w 445"/>
                <a:gd name="T75" fmla="*/ 272 h 358"/>
                <a:gd name="T76" fmla="*/ 217 w 445"/>
                <a:gd name="T77" fmla="*/ 214 h 358"/>
                <a:gd name="T78" fmla="*/ 202 w 445"/>
                <a:gd name="T79" fmla="*/ 231 h 358"/>
                <a:gd name="T80" fmla="*/ 308 w 445"/>
                <a:gd name="T81" fmla="*/ 318 h 358"/>
                <a:gd name="T82" fmla="*/ 315 w 445"/>
                <a:gd name="T83" fmla="*/ 299 h 358"/>
                <a:gd name="T84" fmla="*/ 180 w 445"/>
                <a:gd name="T85" fmla="*/ 237 h 358"/>
                <a:gd name="T86" fmla="*/ 166 w 445"/>
                <a:gd name="T87" fmla="*/ 254 h 358"/>
                <a:gd name="T88" fmla="*/ 273 w 445"/>
                <a:gd name="T89" fmla="*/ 340 h 358"/>
                <a:gd name="T90" fmla="*/ 280 w 445"/>
                <a:gd name="T91" fmla="*/ 321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45" h="358">
                  <a:moveTo>
                    <a:pt x="361" y="57"/>
                  </a:moveTo>
                  <a:cubicBezTo>
                    <a:pt x="341" y="47"/>
                    <a:pt x="310" y="41"/>
                    <a:pt x="308" y="41"/>
                  </a:cubicBezTo>
                  <a:cubicBezTo>
                    <a:pt x="304" y="41"/>
                    <a:pt x="300" y="41"/>
                    <a:pt x="296" y="41"/>
                  </a:cubicBezTo>
                  <a:cubicBezTo>
                    <a:pt x="297" y="31"/>
                    <a:pt x="294" y="20"/>
                    <a:pt x="288" y="12"/>
                  </a:cubicBezTo>
                  <a:cubicBezTo>
                    <a:pt x="280" y="0"/>
                    <a:pt x="265" y="6"/>
                    <a:pt x="244" y="14"/>
                  </a:cubicBezTo>
                  <a:cubicBezTo>
                    <a:pt x="226" y="21"/>
                    <a:pt x="204" y="29"/>
                    <a:pt x="183" y="31"/>
                  </a:cubicBezTo>
                  <a:cubicBezTo>
                    <a:pt x="181" y="31"/>
                    <a:pt x="178" y="31"/>
                    <a:pt x="174" y="31"/>
                  </a:cubicBezTo>
                  <a:cubicBezTo>
                    <a:pt x="139" y="33"/>
                    <a:pt x="105" y="35"/>
                    <a:pt x="89" y="49"/>
                  </a:cubicBezTo>
                  <a:cubicBezTo>
                    <a:pt x="88" y="50"/>
                    <a:pt x="65" y="71"/>
                    <a:pt x="53" y="91"/>
                  </a:cubicBezTo>
                  <a:cubicBezTo>
                    <a:pt x="42" y="110"/>
                    <a:pt x="36" y="138"/>
                    <a:pt x="34" y="158"/>
                  </a:cubicBezTo>
                  <a:cubicBezTo>
                    <a:pt x="32" y="177"/>
                    <a:pt x="39" y="196"/>
                    <a:pt x="54" y="209"/>
                  </a:cubicBezTo>
                  <a:cubicBezTo>
                    <a:pt x="223" y="355"/>
                    <a:pt x="223" y="355"/>
                    <a:pt x="223" y="355"/>
                  </a:cubicBezTo>
                  <a:cubicBezTo>
                    <a:pt x="225" y="357"/>
                    <a:pt x="228" y="358"/>
                    <a:pt x="230" y="358"/>
                  </a:cubicBezTo>
                  <a:cubicBezTo>
                    <a:pt x="234" y="358"/>
                    <a:pt x="237" y="356"/>
                    <a:pt x="239" y="354"/>
                  </a:cubicBezTo>
                  <a:cubicBezTo>
                    <a:pt x="243" y="349"/>
                    <a:pt x="242" y="342"/>
                    <a:pt x="238" y="338"/>
                  </a:cubicBezTo>
                  <a:cubicBezTo>
                    <a:pt x="68" y="193"/>
                    <a:pt x="68" y="193"/>
                    <a:pt x="68" y="193"/>
                  </a:cubicBezTo>
                  <a:cubicBezTo>
                    <a:pt x="59" y="185"/>
                    <a:pt x="55" y="173"/>
                    <a:pt x="56" y="161"/>
                  </a:cubicBezTo>
                  <a:cubicBezTo>
                    <a:pt x="59" y="135"/>
                    <a:pt x="65" y="115"/>
                    <a:pt x="72" y="102"/>
                  </a:cubicBezTo>
                  <a:cubicBezTo>
                    <a:pt x="82" y="85"/>
                    <a:pt x="104" y="66"/>
                    <a:pt x="104" y="66"/>
                  </a:cubicBezTo>
                  <a:cubicBezTo>
                    <a:pt x="115" y="56"/>
                    <a:pt x="154" y="54"/>
                    <a:pt x="175" y="53"/>
                  </a:cubicBezTo>
                  <a:cubicBezTo>
                    <a:pt x="179" y="53"/>
                    <a:pt x="182" y="53"/>
                    <a:pt x="184" y="53"/>
                  </a:cubicBezTo>
                  <a:cubicBezTo>
                    <a:pt x="209" y="51"/>
                    <a:pt x="234" y="42"/>
                    <a:pt x="252" y="35"/>
                  </a:cubicBezTo>
                  <a:cubicBezTo>
                    <a:pt x="259" y="32"/>
                    <a:pt x="267" y="29"/>
                    <a:pt x="272" y="27"/>
                  </a:cubicBezTo>
                  <a:cubicBezTo>
                    <a:pt x="275" y="34"/>
                    <a:pt x="274" y="43"/>
                    <a:pt x="271" y="48"/>
                  </a:cubicBezTo>
                  <a:cubicBezTo>
                    <a:pt x="271" y="48"/>
                    <a:pt x="271" y="49"/>
                    <a:pt x="270" y="49"/>
                  </a:cubicBezTo>
                  <a:cubicBezTo>
                    <a:pt x="257" y="55"/>
                    <a:pt x="242" y="63"/>
                    <a:pt x="227" y="72"/>
                  </a:cubicBezTo>
                  <a:cubicBezTo>
                    <a:pt x="219" y="76"/>
                    <a:pt x="219" y="76"/>
                    <a:pt x="219" y="76"/>
                  </a:cubicBezTo>
                  <a:cubicBezTo>
                    <a:pt x="201" y="87"/>
                    <a:pt x="178" y="91"/>
                    <a:pt x="159" y="95"/>
                  </a:cubicBezTo>
                  <a:cubicBezTo>
                    <a:pt x="137" y="99"/>
                    <a:pt x="121" y="102"/>
                    <a:pt x="120" y="117"/>
                  </a:cubicBezTo>
                  <a:cubicBezTo>
                    <a:pt x="120" y="128"/>
                    <a:pt x="124" y="138"/>
                    <a:pt x="131" y="144"/>
                  </a:cubicBezTo>
                  <a:cubicBezTo>
                    <a:pt x="152" y="163"/>
                    <a:pt x="196" y="158"/>
                    <a:pt x="223" y="154"/>
                  </a:cubicBezTo>
                  <a:cubicBezTo>
                    <a:pt x="227" y="154"/>
                    <a:pt x="231" y="153"/>
                    <a:pt x="234" y="153"/>
                  </a:cubicBezTo>
                  <a:cubicBezTo>
                    <a:pt x="251" y="168"/>
                    <a:pt x="325" y="233"/>
                    <a:pt x="350" y="254"/>
                  </a:cubicBezTo>
                  <a:cubicBezTo>
                    <a:pt x="352" y="256"/>
                    <a:pt x="354" y="256"/>
                    <a:pt x="357" y="256"/>
                  </a:cubicBezTo>
                  <a:cubicBezTo>
                    <a:pt x="360" y="256"/>
                    <a:pt x="363" y="255"/>
                    <a:pt x="365" y="253"/>
                  </a:cubicBezTo>
                  <a:cubicBezTo>
                    <a:pt x="369" y="248"/>
                    <a:pt x="369" y="241"/>
                    <a:pt x="364" y="237"/>
                  </a:cubicBezTo>
                  <a:cubicBezTo>
                    <a:pt x="319" y="198"/>
                    <a:pt x="251" y="139"/>
                    <a:pt x="247" y="135"/>
                  </a:cubicBezTo>
                  <a:cubicBezTo>
                    <a:pt x="242" y="129"/>
                    <a:pt x="236" y="130"/>
                    <a:pt x="220" y="132"/>
                  </a:cubicBezTo>
                  <a:cubicBezTo>
                    <a:pt x="200" y="135"/>
                    <a:pt x="159" y="140"/>
                    <a:pt x="146" y="128"/>
                  </a:cubicBezTo>
                  <a:cubicBezTo>
                    <a:pt x="145" y="127"/>
                    <a:pt x="143" y="125"/>
                    <a:pt x="143" y="121"/>
                  </a:cubicBezTo>
                  <a:cubicBezTo>
                    <a:pt x="147" y="120"/>
                    <a:pt x="156" y="118"/>
                    <a:pt x="163" y="117"/>
                  </a:cubicBezTo>
                  <a:cubicBezTo>
                    <a:pt x="182" y="113"/>
                    <a:pt x="208" y="108"/>
                    <a:pt x="230" y="96"/>
                  </a:cubicBezTo>
                  <a:cubicBezTo>
                    <a:pt x="232" y="94"/>
                    <a:pt x="235" y="93"/>
                    <a:pt x="238" y="91"/>
                  </a:cubicBezTo>
                  <a:cubicBezTo>
                    <a:pt x="256" y="81"/>
                    <a:pt x="290" y="61"/>
                    <a:pt x="305" y="63"/>
                  </a:cubicBezTo>
                  <a:cubicBezTo>
                    <a:pt x="305" y="63"/>
                    <a:pt x="334" y="68"/>
                    <a:pt x="352" y="77"/>
                  </a:cubicBezTo>
                  <a:cubicBezTo>
                    <a:pt x="363" y="83"/>
                    <a:pt x="376" y="95"/>
                    <a:pt x="390" y="111"/>
                  </a:cubicBezTo>
                  <a:cubicBezTo>
                    <a:pt x="401" y="123"/>
                    <a:pt x="402" y="140"/>
                    <a:pt x="394" y="152"/>
                  </a:cubicBezTo>
                  <a:cubicBezTo>
                    <a:pt x="360" y="205"/>
                    <a:pt x="360" y="205"/>
                    <a:pt x="360" y="205"/>
                  </a:cubicBezTo>
                  <a:cubicBezTo>
                    <a:pt x="356" y="210"/>
                    <a:pt x="358" y="217"/>
                    <a:pt x="363" y="220"/>
                  </a:cubicBezTo>
                  <a:cubicBezTo>
                    <a:pt x="368" y="223"/>
                    <a:pt x="375" y="222"/>
                    <a:pt x="378" y="217"/>
                  </a:cubicBezTo>
                  <a:cubicBezTo>
                    <a:pt x="412" y="164"/>
                    <a:pt x="412" y="164"/>
                    <a:pt x="412" y="164"/>
                  </a:cubicBezTo>
                  <a:cubicBezTo>
                    <a:pt x="426" y="143"/>
                    <a:pt x="424" y="116"/>
                    <a:pt x="407" y="97"/>
                  </a:cubicBezTo>
                  <a:cubicBezTo>
                    <a:pt x="391" y="78"/>
                    <a:pt x="375" y="64"/>
                    <a:pt x="361" y="57"/>
                  </a:cubicBezTo>
                  <a:close/>
                  <a:moveTo>
                    <a:pt x="85" y="40"/>
                  </a:moveTo>
                  <a:cubicBezTo>
                    <a:pt x="90" y="36"/>
                    <a:pt x="92" y="29"/>
                    <a:pt x="88" y="24"/>
                  </a:cubicBezTo>
                  <a:cubicBezTo>
                    <a:pt x="85" y="19"/>
                    <a:pt x="78" y="18"/>
                    <a:pt x="73" y="21"/>
                  </a:cubicBezTo>
                  <a:cubicBezTo>
                    <a:pt x="38" y="44"/>
                    <a:pt x="0" y="105"/>
                    <a:pt x="2" y="150"/>
                  </a:cubicBezTo>
                  <a:cubicBezTo>
                    <a:pt x="2" y="156"/>
                    <a:pt x="7" y="160"/>
                    <a:pt x="13" y="160"/>
                  </a:cubicBezTo>
                  <a:cubicBezTo>
                    <a:pt x="13" y="160"/>
                    <a:pt x="13" y="160"/>
                    <a:pt x="13" y="160"/>
                  </a:cubicBezTo>
                  <a:cubicBezTo>
                    <a:pt x="19" y="160"/>
                    <a:pt x="24" y="155"/>
                    <a:pt x="24" y="149"/>
                  </a:cubicBezTo>
                  <a:cubicBezTo>
                    <a:pt x="22" y="113"/>
                    <a:pt x="56" y="59"/>
                    <a:pt x="85" y="40"/>
                  </a:cubicBezTo>
                  <a:close/>
                  <a:moveTo>
                    <a:pt x="443" y="95"/>
                  </a:moveTo>
                  <a:cubicBezTo>
                    <a:pt x="428" y="51"/>
                    <a:pt x="366" y="16"/>
                    <a:pt x="327" y="8"/>
                  </a:cubicBezTo>
                  <a:cubicBezTo>
                    <a:pt x="321" y="7"/>
                    <a:pt x="316" y="10"/>
                    <a:pt x="314" y="16"/>
                  </a:cubicBezTo>
                  <a:cubicBezTo>
                    <a:pt x="313" y="22"/>
                    <a:pt x="317" y="28"/>
                    <a:pt x="323" y="30"/>
                  </a:cubicBezTo>
                  <a:cubicBezTo>
                    <a:pt x="357" y="37"/>
                    <a:pt x="411" y="68"/>
                    <a:pt x="422" y="102"/>
                  </a:cubicBezTo>
                  <a:cubicBezTo>
                    <a:pt x="424" y="106"/>
                    <a:pt x="428" y="109"/>
                    <a:pt x="433" y="109"/>
                  </a:cubicBezTo>
                  <a:cubicBezTo>
                    <a:pt x="434" y="109"/>
                    <a:pt x="435" y="109"/>
                    <a:pt x="436" y="109"/>
                  </a:cubicBezTo>
                  <a:cubicBezTo>
                    <a:pt x="442" y="107"/>
                    <a:pt x="445" y="100"/>
                    <a:pt x="443" y="95"/>
                  </a:cubicBezTo>
                  <a:close/>
                  <a:moveTo>
                    <a:pt x="249" y="188"/>
                  </a:moveTo>
                  <a:cubicBezTo>
                    <a:pt x="244" y="184"/>
                    <a:pt x="237" y="184"/>
                    <a:pt x="233" y="189"/>
                  </a:cubicBezTo>
                  <a:cubicBezTo>
                    <a:pt x="229" y="194"/>
                    <a:pt x="229" y="201"/>
                    <a:pt x="234" y="205"/>
                  </a:cubicBezTo>
                  <a:cubicBezTo>
                    <a:pt x="329" y="289"/>
                    <a:pt x="329" y="289"/>
                    <a:pt x="329" y="289"/>
                  </a:cubicBezTo>
                  <a:cubicBezTo>
                    <a:pt x="331" y="291"/>
                    <a:pt x="334" y="292"/>
                    <a:pt x="336" y="292"/>
                  </a:cubicBezTo>
                  <a:cubicBezTo>
                    <a:pt x="339" y="292"/>
                    <a:pt x="343" y="290"/>
                    <a:pt x="345" y="288"/>
                  </a:cubicBezTo>
                  <a:cubicBezTo>
                    <a:pt x="349" y="283"/>
                    <a:pt x="348" y="276"/>
                    <a:pt x="344" y="272"/>
                  </a:cubicBezTo>
                  <a:lnTo>
                    <a:pt x="249" y="188"/>
                  </a:lnTo>
                  <a:close/>
                  <a:moveTo>
                    <a:pt x="217" y="214"/>
                  </a:moveTo>
                  <a:cubicBezTo>
                    <a:pt x="212" y="210"/>
                    <a:pt x="205" y="210"/>
                    <a:pt x="201" y="215"/>
                  </a:cubicBezTo>
                  <a:cubicBezTo>
                    <a:pt x="197" y="220"/>
                    <a:pt x="198" y="227"/>
                    <a:pt x="202" y="231"/>
                  </a:cubicBezTo>
                  <a:cubicBezTo>
                    <a:pt x="301" y="315"/>
                    <a:pt x="301" y="315"/>
                    <a:pt x="301" y="315"/>
                  </a:cubicBezTo>
                  <a:cubicBezTo>
                    <a:pt x="303" y="317"/>
                    <a:pt x="306" y="318"/>
                    <a:pt x="308" y="318"/>
                  </a:cubicBezTo>
                  <a:cubicBezTo>
                    <a:pt x="311" y="318"/>
                    <a:pt x="314" y="317"/>
                    <a:pt x="316" y="314"/>
                  </a:cubicBezTo>
                  <a:cubicBezTo>
                    <a:pt x="320" y="310"/>
                    <a:pt x="320" y="303"/>
                    <a:pt x="315" y="299"/>
                  </a:cubicBezTo>
                  <a:lnTo>
                    <a:pt x="217" y="214"/>
                  </a:lnTo>
                  <a:close/>
                  <a:moveTo>
                    <a:pt x="180" y="237"/>
                  </a:moveTo>
                  <a:cubicBezTo>
                    <a:pt x="175" y="233"/>
                    <a:pt x="168" y="233"/>
                    <a:pt x="165" y="238"/>
                  </a:cubicBezTo>
                  <a:cubicBezTo>
                    <a:pt x="161" y="243"/>
                    <a:pt x="161" y="250"/>
                    <a:pt x="166" y="254"/>
                  </a:cubicBezTo>
                  <a:cubicBezTo>
                    <a:pt x="266" y="338"/>
                    <a:pt x="266" y="338"/>
                    <a:pt x="266" y="338"/>
                  </a:cubicBezTo>
                  <a:cubicBezTo>
                    <a:pt x="268" y="339"/>
                    <a:pt x="270" y="340"/>
                    <a:pt x="273" y="340"/>
                  </a:cubicBezTo>
                  <a:cubicBezTo>
                    <a:pt x="276" y="340"/>
                    <a:pt x="279" y="339"/>
                    <a:pt x="281" y="336"/>
                  </a:cubicBezTo>
                  <a:cubicBezTo>
                    <a:pt x="285" y="332"/>
                    <a:pt x="285" y="325"/>
                    <a:pt x="280" y="321"/>
                  </a:cubicBezTo>
                  <a:lnTo>
                    <a:pt x="180" y="23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498679" y="2621119"/>
            <a:ext cx="664810" cy="505756"/>
            <a:chOff x="584384" y="2621119"/>
            <a:chExt cx="664810" cy="505756"/>
          </a:xfrm>
        </p:grpSpPr>
        <p:grpSp>
          <p:nvGrpSpPr>
            <p:cNvPr id="31" name="Группа 30"/>
            <p:cNvGrpSpPr/>
            <p:nvPr/>
          </p:nvGrpSpPr>
          <p:grpSpPr>
            <a:xfrm>
              <a:off x="584384" y="2621119"/>
              <a:ext cx="664810" cy="505756"/>
              <a:chOff x="720657" y="4469559"/>
              <a:chExt cx="314600" cy="239333"/>
            </a:xfrm>
            <a:solidFill>
              <a:schemeClr val="tx1"/>
            </a:solidFill>
          </p:grpSpPr>
          <p:sp>
            <p:nvSpPr>
              <p:cNvPr id="46" name="Freeform 1066"/>
              <p:cNvSpPr>
                <a:spLocks/>
              </p:cNvSpPr>
              <p:nvPr/>
            </p:nvSpPr>
            <p:spPr bwMode="auto">
              <a:xfrm>
                <a:off x="975212" y="4531295"/>
                <a:ext cx="60045" cy="72730"/>
              </a:xfrm>
              <a:custGeom>
                <a:avLst/>
                <a:gdLst>
                  <a:gd name="T0" fmla="*/ 7 w 35"/>
                  <a:gd name="T1" fmla="*/ 42 h 42"/>
                  <a:gd name="T2" fmla="*/ 4 w 35"/>
                  <a:gd name="T3" fmla="*/ 40 h 42"/>
                  <a:gd name="T4" fmla="*/ 2 w 35"/>
                  <a:gd name="T5" fmla="*/ 32 h 42"/>
                  <a:gd name="T6" fmla="*/ 24 w 35"/>
                  <a:gd name="T7" fmla="*/ 4 h 42"/>
                  <a:gd name="T8" fmla="*/ 32 w 35"/>
                  <a:gd name="T9" fmla="*/ 2 h 42"/>
                  <a:gd name="T10" fmla="*/ 33 w 35"/>
                  <a:gd name="T11" fmla="*/ 11 h 42"/>
                  <a:gd name="T12" fmla="*/ 12 w 35"/>
                  <a:gd name="T13" fmla="*/ 39 h 42"/>
                  <a:gd name="T14" fmla="*/ 7 w 35"/>
                  <a:gd name="T15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" h="42">
                    <a:moveTo>
                      <a:pt x="7" y="42"/>
                    </a:moveTo>
                    <a:cubicBezTo>
                      <a:pt x="6" y="42"/>
                      <a:pt x="5" y="41"/>
                      <a:pt x="4" y="40"/>
                    </a:cubicBezTo>
                    <a:cubicBezTo>
                      <a:pt x="1" y="38"/>
                      <a:pt x="0" y="35"/>
                      <a:pt x="2" y="32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6" y="1"/>
                      <a:pt x="30" y="0"/>
                      <a:pt x="32" y="2"/>
                    </a:cubicBezTo>
                    <a:cubicBezTo>
                      <a:pt x="35" y="4"/>
                      <a:pt x="35" y="8"/>
                      <a:pt x="33" y="11"/>
                    </a:cubicBezTo>
                    <a:cubicBezTo>
                      <a:pt x="12" y="39"/>
                      <a:pt x="12" y="39"/>
                      <a:pt x="12" y="39"/>
                    </a:cubicBezTo>
                    <a:cubicBezTo>
                      <a:pt x="11" y="41"/>
                      <a:pt x="9" y="42"/>
                      <a:pt x="7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47" name="Freeform 1067"/>
              <p:cNvSpPr>
                <a:spLocks/>
              </p:cNvSpPr>
              <p:nvPr/>
            </p:nvSpPr>
            <p:spPr bwMode="auto">
              <a:xfrm>
                <a:off x="775628" y="4469559"/>
                <a:ext cx="221573" cy="129392"/>
              </a:xfrm>
              <a:custGeom>
                <a:avLst/>
                <a:gdLst>
                  <a:gd name="T0" fmla="*/ 123 w 129"/>
                  <a:gd name="T1" fmla="*/ 75 h 75"/>
                  <a:gd name="T2" fmla="*/ 117 w 129"/>
                  <a:gd name="T3" fmla="*/ 69 h 75"/>
                  <a:gd name="T4" fmla="*/ 60 w 129"/>
                  <a:gd name="T5" fmla="*/ 12 h 75"/>
                  <a:gd name="T6" fmla="*/ 12 w 129"/>
                  <a:gd name="T7" fmla="*/ 38 h 75"/>
                  <a:gd name="T8" fmla="*/ 4 w 129"/>
                  <a:gd name="T9" fmla="*/ 40 h 75"/>
                  <a:gd name="T10" fmla="*/ 2 w 129"/>
                  <a:gd name="T11" fmla="*/ 32 h 75"/>
                  <a:gd name="T12" fmla="*/ 60 w 129"/>
                  <a:gd name="T13" fmla="*/ 0 h 75"/>
                  <a:gd name="T14" fmla="*/ 129 w 129"/>
                  <a:gd name="T15" fmla="*/ 69 h 75"/>
                  <a:gd name="T16" fmla="*/ 123 w 129"/>
                  <a:gd name="T17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9" h="75">
                    <a:moveTo>
                      <a:pt x="123" y="75"/>
                    </a:moveTo>
                    <a:cubicBezTo>
                      <a:pt x="120" y="75"/>
                      <a:pt x="117" y="72"/>
                      <a:pt x="117" y="69"/>
                    </a:cubicBezTo>
                    <a:cubicBezTo>
                      <a:pt x="117" y="38"/>
                      <a:pt x="92" y="12"/>
                      <a:pt x="60" y="12"/>
                    </a:cubicBezTo>
                    <a:cubicBezTo>
                      <a:pt x="41" y="12"/>
                      <a:pt x="23" y="22"/>
                      <a:pt x="12" y="38"/>
                    </a:cubicBezTo>
                    <a:cubicBezTo>
                      <a:pt x="10" y="41"/>
                      <a:pt x="7" y="42"/>
                      <a:pt x="4" y="40"/>
                    </a:cubicBezTo>
                    <a:cubicBezTo>
                      <a:pt x="1" y="38"/>
                      <a:pt x="0" y="34"/>
                      <a:pt x="2" y="32"/>
                    </a:cubicBezTo>
                    <a:cubicBezTo>
                      <a:pt x="15" y="12"/>
                      <a:pt x="37" y="0"/>
                      <a:pt x="60" y="0"/>
                    </a:cubicBezTo>
                    <a:cubicBezTo>
                      <a:pt x="98" y="0"/>
                      <a:pt x="129" y="31"/>
                      <a:pt x="129" y="69"/>
                    </a:cubicBezTo>
                    <a:cubicBezTo>
                      <a:pt x="129" y="72"/>
                      <a:pt x="126" y="75"/>
                      <a:pt x="123" y="7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48" name="Freeform 1068"/>
              <p:cNvSpPr>
                <a:spLocks/>
              </p:cNvSpPr>
              <p:nvPr/>
            </p:nvSpPr>
            <p:spPr bwMode="auto">
              <a:xfrm>
                <a:off x="720657" y="4572734"/>
                <a:ext cx="60045" cy="72730"/>
              </a:xfrm>
              <a:custGeom>
                <a:avLst/>
                <a:gdLst>
                  <a:gd name="T0" fmla="*/ 7 w 35"/>
                  <a:gd name="T1" fmla="*/ 42 h 42"/>
                  <a:gd name="T2" fmla="*/ 3 w 35"/>
                  <a:gd name="T3" fmla="*/ 40 h 42"/>
                  <a:gd name="T4" fmla="*/ 2 w 35"/>
                  <a:gd name="T5" fmla="*/ 32 h 42"/>
                  <a:gd name="T6" fmla="*/ 24 w 35"/>
                  <a:gd name="T7" fmla="*/ 4 h 42"/>
                  <a:gd name="T8" fmla="*/ 32 w 35"/>
                  <a:gd name="T9" fmla="*/ 2 h 42"/>
                  <a:gd name="T10" fmla="*/ 33 w 35"/>
                  <a:gd name="T11" fmla="*/ 11 h 42"/>
                  <a:gd name="T12" fmla="*/ 12 w 35"/>
                  <a:gd name="T13" fmla="*/ 39 h 42"/>
                  <a:gd name="T14" fmla="*/ 7 w 35"/>
                  <a:gd name="T15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" h="42">
                    <a:moveTo>
                      <a:pt x="7" y="42"/>
                    </a:moveTo>
                    <a:cubicBezTo>
                      <a:pt x="6" y="42"/>
                      <a:pt x="4" y="41"/>
                      <a:pt x="3" y="40"/>
                    </a:cubicBezTo>
                    <a:cubicBezTo>
                      <a:pt x="1" y="38"/>
                      <a:pt x="0" y="35"/>
                      <a:pt x="2" y="32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6" y="1"/>
                      <a:pt x="29" y="0"/>
                      <a:pt x="32" y="2"/>
                    </a:cubicBezTo>
                    <a:cubicBezTo>
                      <a:pt x="35" y="4"/>
                      <a:pt x="35" y="8"/>
                      <a:pt x="33" y="11"/>
                    </a:cubicBezTo>
                    <a:cubicBezTo>
                      <a:pt x="12" y="39"/>
                      <a:pt x="12" y="39"/>
                      <a:pt x="12" y="39"/>
                    </a:cubicBezTo>
                    <a:cubicBezTo>
                      <a:pt x="10" y="41"/>
                      <a:pt x="9" y="42"/>
                      <a:pt x="7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49" name="Freeform 1069"/>
              <p:cNvSpPr>
                <a:spLocks/>
              </p:cNvSpPr>
              <p:nvPr/>
            </p:nvSpPr>
            <p:spPr bwMode="auto">
              <a:xfrm>
                <a:off x="757868" y="4579500"/>
                <a:ext cx="222419" cy="129392"/>
              </a:xfrm>
              <a:custGeom>
                <a:avLst/>
                <a:gdLst>
                  <a:gd name="T0" fmla="*/ 69 w 129"/>
                  <a:gd name="T1" fmla="*/ 75 h 75"/>
                  <a:gd name="T2" fmla="*/ 0 w 129"/>
                  <a:gd name="T3" fmla="*/ 6 h 75"/>
                  <a:gd name="T4" fmla="*/ 6 w 129"/>
                  <a:gd name="T5" fmla="*/ 0 h 75"/>
                  <a:gd name="T6" fmla="*/ 12 w 129"/>
                  <a:gd name="T7" fmla="*/ 6 h 75"/>
                  <a:gd name="T8" fmla="*/ 69 w 129"/>
                  <a:gd name="T9" fmla="*/ 63 h 75"/>
                  <a:gd name="T10" fmla="*/ 117 w 129"/>
                  <a:gd name="T11" fmla="*/ 37 h 75"/>
                  <a:gd name="T12" fmla="*/ 126 w 129"/>
                  <a:gd name="T13" fmla="*/ 35 h 75"/>
                  <a:gd name="T14" fmla="*/ 127 w 129"/>
                  <a:gd name="T15" fmla="*/ 43 h 75"/>
                  <a:gd name="T16" fmla="*/ 69 w 129"/>
                  <a:gd name="T17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9" h="75">
                    <a:moveTo>
                      <a:pt x="69" y="75"/>
                    </a:moveTo>
                    <a:cubicBezTo>
                      <a:pt x="31" y="75"/>
                      <a:pt x="0" y="44"/>
                      <a:pt x="0" y="6"/>
                    </a:cubicBezTo>
                    <a:cubicBezTo>
                      <a:pt x="0" y="2"/>
                      <a:pt x="3" y="0"/>
                      <a:pt x="6" y="0"/>
                    </a:cubicBezTo>
                    <a:cubicBezTo>
                      <a:pt x="10" y="0"/>
                      <a:pt x="12" y="2"/>
                      <a:pt x="12" y="6"/>
                    </a:cubicBezTo>
                    <a:cubicBezTo>
                      <a:pt x="12" y="37"/>
                      <a:pt x="38" y="63"/>
                      <a:pt x="69" y="63"/>
                    </a:cubicBezTo>
                    <a:cubicBezTo>
                      <a:pt x="89" y="63"/>
                      <a:pt x="107" y="53"/>
                      <a:pt x="117" y="37"/>
                    </a:cubicBezTo>
                    <a:cubicBezTo>
                      <a:pt x="119" y="34"/>
                      <a:pt x="123" y="33"/>
                      <a:pt x="126" y="35"/>
                    </a:cubicBezTo>
                    <a:cubicBezTo>
                      <a:pt x="128" y="37"/>
                      <a:pt x="129" y="40"/>
                      <a:pt x="127" y="43"/>
                    </a:cubicBezTo>
                    <a:cubicBezTo>
                      <a:pt x="115" y="63"/>
                      <a:pt x="93" y="75"/>
                      <a:pt x="69" y="7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79" name="Овал 78"/>
            <p:cNvSpPr/>
            <p:nvPr/>
          </p:nvSpPr>
          <p:spPr>
            <a:xfrm>
              <a:off x="681378" y="2638586"/>
              <a:ext cx="470822" cy="470823"/>
            </a:xfrm>
            <a:prstGeom prst="ellipse">
              <a:avLst/>
            </a:prstGeom>
            <a:noFill/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>
                  <a:solidFill>
                    <a:schemeClr val="tx1"/>
                  </a:solidFill>
                </a:rPr>
                <a:t>₽</a:t>
              </a:r>
              <a:endParaRPr lang="ru-RU" dirty="0">
                <a:solidFill>
                  <a:schemeClr val="tx1"/>
                </a:solidFill>
              </a:endParaRPr>
            </a:p>
          </p:txBody>
        </p:sp>
      </p:grpSp>
      <p:pic>
        <p:nvPicPr>
          <p:cNvPr id="83" name="Рисунок 8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5504" y="1725793"/>
            <a:ext cx="554302" cy="554302"/>
          </a:xfrm>
          <a:prstGeom prst="rect">
            <a:avLst/>
          </a:prstGeom>
        </p:spPr>
      </p:pic>
      <p:grpSp>
        <p:nvGrpSpPr>
          <p:cNvPr id="35" name="Группа 34"/>
          <p:cNvGrpSpPr/>
          <p:nvPr/>
        </p:nvGrpSpPr>
        <p:grpSpPr>
          <a:xfrm>
            <a:off x="504944" y="4316096"/>
            <a:ext cx="629218" cy="741214"/>
            <a:chOff x="504944" y="4355696"/>
            <a:chExt cx="629218" cy="741214"/>
          </a:xfrm>
        </p:grpSpPr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04944" y="4355696"/>
              <a:ext cx="360820" cy="360820"/>
            </a:xfrm>
            <a:prstGeom prst="rect">
              <a:avLst/>
            </a:prstGeom>
          </p:spPr>
        </p:pic>
        <p:grpSp>
          <p:nvGrpSpPr>
            <p:cNvPr id="80" name="Group 629"/>
            <p:cNvGrpSpPr/>
            <p:nvPr/>
          </p:nvGrpSpPr>
          <p:grpSpPr>
            <a:xfrm>
              <a:off x="657827" y="4451539"/>
              <a:ext cx="346502" cy="467601"/>
              <a:chOff x="8731241" y="4262438"/>
              <a:chExt cx="458788" cy="619125"/>
            </a:xfrm>
            <a:solidFill>
              <a:schemeClr val="tx1"/>
            </a:solidFill>
          </p:grpSpPr>
          <p:sp>
            <p:nvSpPr>
              <p:cNvPr id="81" name="Freeform 857"/>
              <p:cNvSpPr>
                <a:spLocks noEditPoints="1"/>
              </p:cNvSpPr>
              <p:nvPr/>
            </p:nvSpPr>
            <p:spPr bwMode="auto">
              <a:xfrm>
                <a:off x="8731241" y="4262438"/>
                <a:ext cx="458788" cy="619125"/>
              </a:xfrm>
              <a:custGeom>
                <a:avLst/>
                <a:gdLst>
                  <a:gd name="T0" fmla="*/ 90 w 157"/>
                  <a:gd name="T1" fmla="*/ 212 h 212"/>
                  <a:gd name="T2" fmla="*/ 18 w 157"/>
                  <a:gd name="T3" fmla="*/ 212 h 212"/>
                  <a:gd name="T4" fmla="*/ 0 w 157"/>
                  <a:gd name="T5" fmla="*/ 194 h 212"/>
                  <a:gd name="T6" fmla="*/ 0 w 157"/>
                  <a:gd name="T7" fmla="*/ 17 h 212"/>
                  <a:gd name="T8" fmla="*/ 18 w 157"/>
                  <a:gd name="T9" fmla="*/ 0 h 212"/>
                  <a:gd name="T10" fmla="*/ 140 w 157"/>
                  <a:gd name="T11" fmla="*/ 0 h 212"/>
                  <a:gd name="T12" fmla="*/ 157 w 157"/>
                  <a:gd name="T13" fmla="*/ 17 h 212"/>
                  <a:gd name="T14" fmla="*/ 157 w 157"/>
                  <a:gd name="T15" fmla="*/ 145 h 212"/>
                  <a:gd name="T16" fmla="*/ 90 w 157"/>
                  <a:gd name="T17" fmla="*/ 212 h 212"/>
                  <a:gd name="T18" fmla="*/ 18 w 157"/>
                  <a:gd name="T19" fmla="*/ 12 h 212"/>
                  <a:gd name="T20" fmla="*/ 12 w 157"/>
                  <a:gd name="T21" fmla="*/ 17 h 212"/>
                  <a:gd name="T22" fmla="*/ 12 w 157"/>
                  <a:gd name="T23" fmla="*/ 194 h 212"/>
                  <a:gd name="T24" fmla="*/ 18 w 157"/>
                  <a:gd name="T25" fmla="*/ 200 h 212"/>
                  <a:gd name="T26" fmla="*/ 85 w 157"/>
                  <a:gd name="T27" fmla="*/ 200 h 212"/>
                  <a:gd name="T28" fmla="*/ 145 w 157"/>
                  <a:gd name="T29" fmla="*/ 140 h 212"/>
                  <a:gd name="T30" fmla="*/ 145 w 157"/>
                  <a:gd name="T31" fmla="*/ 17 h 212"/>
                  <a:gd name="T32" fmla="*/ 140 w 157"/>
                  <a:gd name="T33" fmla="*/ 12 h 212"/>
                  <a:gd name="T34" fmla="*/ 18 w 157"/>
                  <a:gd name="T35" fmla="*/ 12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7" h="212">
                    <a:moveTo>
                      <a:pt x="90" y="212"/>
                    </a:moveTo>
                    <a:cubicBezTo>
                      <a:pt x="18" y="212"/>
                      <a:pt x="18" y="212"/>
                      <a:pt x="18" y="212"/>
                    </a:cubicBezTo>
                    <a:cubicBezTo>
                      <a:pt x="8" y="212"/>
                      <a:pt x="0" y="204"/>
                      <a:pt x="0" y="194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8"/>
                      <a:pt x="8" y="0"/>
                      <a:pt x="18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49" y="0"/>
                      <a:pt x="157" y="8"/>
                      <a:pt x="157" y="17"/>
                    </a:cubicBezTo>
                    <a:cubicBezTo>
                      <a:pt x="157" y="145"/>
                      <a:pt x="157" y="145"/>
                      <a:pt x="157" y="145"/>
                    </a:cubicBezTo>
                    <a:lnTo>
                      <a:pt x="90" y="212"/>
                    </a:lnTo>
                    <a:close/>
                    <a:moveTo>
                      <a:pt x="18" y="12"/>
                    </a:moveTo>
                    <a:cubicBezTo>
                      <a:pt x="15" y="12"/>
                      <a:pt x="12" y="14"/>
                      <a:pt x="12" y="17"/>
                    </a:cubicBezTo>
                    <a:cubicBezTo>
                      <a:pt x="12" y="194"/>
                      <a:pt x="12" y="194"/>
                      <a:pt x="12" y="194"/>
                    </a:cubicBezTo>
                    <a:cubicBezTo>
                      <a:pt x="12" y="197"/>
                      <a:pt x="15" y="200"/>
                      <a:pt x="18" y="200"/>
                    </a:cubicBezTo>
                    <a:cubicBezTo>
                      <a:pt x="85" y="200"/>
                      <a:pt x="85" y="200"/>
                      <a:pt x="85" y="200"/>
                    </a:cubicBezTo>
                    <a:cubicBezTo>
                      <a:pt x="145" y="140"/>
                      <a:pt x="145" y="140"/>
                      <a:pt x="145" y="140"/>
                    </a:cubicBezTo>
                    <a:cubicBezTo>
                      <a:pt x="145" y="17"/>
                      <a:pt x="145" y="17"/>
                      <a:pt x="145" y="17"/>
                    </a:cubicBezTo>
                    <a:cubicBezTo>
                      <a:pt x="145" y="14"/>
                      <a:pt x="143" y="12"/>
                      <a:pt x="140" y="12"/>
                    </a:cubicBezTo>
                    <a:lnTo>
                      <a:pt x="18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82" name="Freeform 858"/>
              <p:cNvSpPr>
                <a:spLocks/>
              </p:cNvSpPr>
              <p:nvPr/>
            </p:nvSpPr>
            <p:spPr bwMode="auto">
              <a:xfrm>
                <a:off x="8970963" y="4659313"/>
                <a:ext cx="201613" cy="204788"/>
              </a:xfrm>
              <a:custGeom>
                <a:avLst/>
                <a:gdLst>
                  <a:gd name="T0" fmla="*/ 12 w 69"/>
                  <a:gd name="T1" fmla="*/ 70 h 70"/>
                  <a:gd name="T2" fmla="*/ 0 w 69"/>
                  <a:gd name="T3" fmla="*/ 70 h 70"/>
                  <a:gd name="T4" fmla="*/ 0 w 69"/>
                  <a:gd name="T5" fmla="*/ 18 h 70"/>
                  <a:gd name="T6" fmla="*/ 18 w 69"/>
                  <a:gd name="T7" fmla="*/ 0 h 70"/>
                  <a:gd name="T8" fmla="*/ 69 w 69"/>
                  <a:gd name="T9" fmla="*/ 0 h 70"/>
                  <a:gd name="T10" fmla="*/ 69 w 69"/>
                  <a:gd name="T11" fmla="*/ 12 h 70"/>
                  <a:gd name="T12" fmla="*/ 18 w 69"/>
                  <a:gd name="T13" fmla="*/ 12 h 70"/>
                  <a:gd name="T14" fmla="*/ 12 w 69"/>
                  <a:gd name="T15" fmla="*/ 18 h 70"/>
                  <a:gd name="T16" fmla="*/ 12 w 69"/>
                  <a:gd name="T17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9" h="70">
                    <a:moveTo>
                      <a:pt x="12" y="70"/>
                    </a:moveTo>
                    <a:cubicBezTo>
                      <a:pt x="0" y="70"/>
                      <a:pt x="0" y="70"/>
                      <a:pt x="0" y="70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8" y="0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69" y="12"/>
                      <a:pt x="69" y="12"/>
                      <a:pt x="69" y="12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4" y="12"/>
                      <a:pt x="12" y="15"/>
                      <a:pt x="12" y="18"/>
                    </a:cubicBezTo>
                    <a:lnTo>
                      <a:pt x="12" y="7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32" name="Прямоугольник 31"/>
            <p:cNvSpPr/>
            <p:nvPr/>
          </p:nvSpPr>
          <p:spPr>
            <a:xfrm>
              <a:off x="539127" y="4881466"/>
              <a:ext cx="595035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800" b="1" kern="0" dirty="0" smtClean="0"/>
                <a:t>КРЕДИТ</a:t>
              </a:r>
              <a:endParaRPr lang="ru-RU" sz="800" dirty="0"/>
            </a:p>
          </p:txBody>
        </p:sp>
      </p:grpSp>
    </p:spTree>
    <p:extLst>
      <p:ext uri="{BB962C8B-B14F-4D97-AF65-F5344CB8AC3E}">
        <p14:creationId xmlns:p14="http://schemas.microsoft.com/office/powerpoint/2010/main" val="85121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I7QwSDGFEKBDcoj1l7Sd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mpTWUHMtEK4eIQJzP5ii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mpTWUHMtEK4eIQJzP5ii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mpTWUHMtEK4eIQJzP5ii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mpTWUHMtEK4eIQJzP5ii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mpTWUHMtEK4eIQJzP5iiA"/>
</p:tagLst>
</file>

<file path=ppt/theme/theme1.xml><?xml version="1.0" encoding="utf-8"?>
<a:theme xmlns:a="http://schemas.openxmlformats.org/drawingml/2006/main" name="Title">
  <a:themeElements>
    <a:clrScheme name="19_Blank 1">
      <a:dk1>
        <a:srgbClr val="000000"/>
      </a:dk1>
      <a:lt1>
        <a:srgbClr val="FFFFFF"/>
      </a:lt1>
      <a:dk2>
        <a:srgbClr val="002776"/>
      </a:dk2>
      <a:lt2>
        <a:srgbClr val="FFFFFF"/>
      </a:lt2>
      <a:accent1>
        <a:srgbClr val="002776"/>
      </a:accent1>
      <a:accent2>
        <a:srgbClr val="92D400"/>
      </a:accent2>
      <a:accent3>
        <a:srgbClr val="FFFFFF"/>
      </a:accent3>
      <a:accent4>
        <a:srgbClr val="000000"/>
      </a:accent4>
      <a:accent5>
        <a:srgbClr val="AAACBD"/>
      </a:accent5>
      <a:accent6>
        <a:srgbClr val="84C000"/>
      </a:accent6>
      <a:hlink>
        <a:srgbClr val="00A1DE"/>
      </a:hlink>
      <a:folHlink>
        <a:srgbClr val="72C7E7"/>
      </a:folHlink>
    </a:clrScheme>
    <a:fontScheme name="19_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9_Blank 1">
        <a:dk1>
          <a:srgbClr val="000000"/>
        </a:dk1>
        <a:lt1>
          <a:srgbClr val="FFFFFF"/>
        </a:lt1>
        <a:dk2>
          <a:srgbClr val="002776"/>
        </a:dk2>
        <a:lt2>
          <a:srgbClr val="FFFFFF"/>
        </a:lt2>
        <a:accent1>
          <a:srgbClr val="002776"/>
        </a:accent1>
        <a:accent2>
          <a:srgbClr val="92D400"/>
        </a:accent2>
        <a:accent3>
          <a:srgbClr val="FFFFFF"/>
        </a:accent3>
        <a:accent4>
          <a:srgbClr val="000000"/>
        </a:accent4>
        <a:accent5>
          <a:srgbClr val="AAACBD"/>
        </a:accent5>
        <a:accent6>
          <a:srgbClr val="84C000"/>
        </a:accent6>
        <a:hlink>
          <a:srgbClr val="00A1DE"/>
        </a:hlink>
        <a:folHlink>
          <a:srgbClr val="72C7E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147626</TotalTime>
  <Words>3358</Words>
  <Application>Microsoft Office PowerPoint</Application>
  <PresentationFormat>Произвольный</PresentationFormat>
  <Paragraphs>469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Title</vt:lpstr>
      <vt:lpstr>Финансовая поддержка субъектов МСП</vt:lpstr>
      <vt:lpstr>О Корпорации</vt:lpstr>
      <vt:lpstr>Основные задачи Корпорации</vt:lpstr>
      <vt:lpstr>1. Механизм гарантийной поддержки корпорации  Предоставление независимых гарантий корпорации для обеспечения кредитов субъектов мсп в банках-партнерах</vt:lpstr>
      <vt:lpstr>Корпорация в цифрах гарантийной поддержки (на 31.03.16)</vt:lpstr>
      <vt:lpstr>Что такое независимая гарантия Корпорации?</vt:lpstr>
      <vt:lpstr>Преимущества независимой гарантии Корпорации для субъекта МСП</vt:lpstr>
      <vt:lpstr>Базовые требования к потенциальному заемщику</vt:lpstr>
      <vt:lpstr>Целевое использование кредитов с независимой гарантией Корпорации</vt:lpstr>
      <vt:lpstr>Целевое использование кредитов с независимой гарантией Корпорации</vt:lpstr>
      <vt:lpstr>Приоритетные направления гарантийной поддержки Корпорации </vt:lpstr>
      <vt:lpstr>Технология предоставления гарантий – стандартная процедура</vt:lpstr>
      <vt:lpstr>Технология предоставления гарантий – «корпоративный канал»</vt:lpstr>
      <vt:lpstr>Многоканальная система продвижения гарантийных продуктов НГС: Трехуровневая модель гарантийной поддержки субъектов МСП</vt:lpstr>
      <vt:lpstr>2. Программа стимулирования кредитования  субъектов малого и среднего предпринимательства  «ПРОГРАММА 6,5»</vt:lpstr>
      <vt:lpstr>Условия Программы 6,5 % и уполномоченные банки</vt:lpstr>
      <vt:lpstr>Базовые требования к условиям кредитования конечных заемщиков</vt:lpstr>
      <vt:lpstr>Базовые требования к конечным заемщикам*</vt:lpstr>
      <vt:lpstr>Порядок получения Уполномоченным банком кредитов Банка России</vt:lpstr>
      <vt:lpstr>Презентация PowerPoint</vt:lpstr>
      <vt:lpstr>Приложение 1  Порядок отнесения ЮЛ и ИП к субъектам МСП в соответствии с 209-ФЗ </vt:lpstr>
      <vt:lpstr>Порядок отнесения ЮЛ и ИП к субъектам МСП в соответствии с  209-ФЗ</vt:lpstr>
      <vt:lpstr>Порядок отнесения ЮЛ и ИП к субъектам МСП в соответствии с  209-ФЗ</vt:lpstr>
      <vt:lpstr>Порядок отнесения ЮЛ и ИП к субъектам МСП в соответствии с  209-ФЗ</vt:lpstr>
    </vt:vector>
  </TitlesOfParts>
  <Company>Deloitte &amp; Touche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– Times New Roman 26pt Line spacing 26pt</dc:title>
  <dc:creator>ladmin</dc:creator>
  <cp:lastModifiedBy>Гостева Анна Николаевна</cp:lastModifiedBy>
  <cp:revision>4313</cp:revision>
  <cp:lastPrinted>2013-08-18T11:38:26Z</cp:lastPrinted>
  <dcterms:created xsi:type="dcterms:W3CDTF">2010-08-23T12:41:44Z</dcterms:created>
  <dcterms:modified xsi:type="dcterms:W3CDTF">2019-02-20T09:53:12Z</dcterms:modified>
</cp:coreProperties>
</file>